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6" r:id="rId2"/>
    <p:sldId id="333" r:id="rId3"/>
    <p:sldId id="372" r:id="rId4"/>
    <p:sldId id="373" r:id="rId5"/>
    <p:sldId id="374" r:id="rId6"/>
    <p:sldId id="337" r:id="rId7"/>
    <p:sldId id="375" r:id="rId8"/>
    <p:sldId id="360" r:id="rId9"/>
    <p:sldId id="338" r:id="rId10"/>
    <p:sldId id="362" r:id="rId11"/>
    <p:sldId id="340" r:id="rId12"/>
    <p:sldId id="371" r:id="rId13"/>
    <p:sldId id="342" r:id="rId14"/>
    <p:sldId id="358" r:id="rId15"/>
    <p:sldId id="365" r:id="rId16"/>
    <p:sldId id="318" r:id="rId17"/>
    <p:sldId id="346" r:id="rId18"/>
    <p:sldId id="350" r:id="rId19"/>
    <p:sldId id="351" r:id="rId20"/>
    <p:sldId id="336" r:id="rId21"/>
    <p:sldId id="368" r:id="rId22"/>
    <p:sldId id="363" r:id="rId23"/>
    <p:sldId id="357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5" d="100"/>
          <a:sy n="65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135593357863911E-2"/>
          <c:y val="0.11637937612744835"/>
          <c:w val="0.88982415046230834"/>
          <c:h val="0.8477554303202588"/>
        </c:manualLayout>
      </c:layout>
      <c:scatterChart>
        <c:scatterStyle val="smoothMarker"/>
        <c:varyColors val="0"/>
        <c:ser>
          <c:idx val="0"/>
          <c:order val="0"/>
          <c:tx>
            <c:v>Fall Creek</c:v>
          </c:tx>
          <c:spPr>
            <a:ln w="50800"/>
          </c:spPr>
          <c:marker>
            <c:symbol val="none"/>
          </c:marker>
          <c:xVal>
            <c:numRef>
              <c:f>'Van Dorn Pivot'!$I$2:$I$12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200</c:v>
                </c:pt>
                <c:pt idx="3">
                  <c:v>1200</c:v>
                </c:pt>
                <c:pt idx="4">
                  <c:v>800</c:v>
                </c:pt>
                <c:pt idx="5">
                  <c:v>3200</c:v>
                </c:pt>
                <c:pt idx="6">
                  <c:v>200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xVal>
          <c:yVal>
            <c:numRef>
              <c:f>'Van Dorn Pivot'!$L$2:$L$12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10</c:v>
                </c:pt>
                <c:pt idx="7">
                  <c:v>12</c:v>
                </c:pt>
                <c:pt idx="8">
                  <c:v>14</c:v>
                </c:pt>
                <c:pt idx="9">
                  <c:v>20</c:v>
                </c:pt>
                <c:pt idx="10">
                  <c:v>35</c:v>
                </c:pt>
              </c:numCache>
            </c:numRef>
          </c:yVal>
          <c:smooth val="1"/>
        </c:ser>
        <c:ser>
          <c:idx val="1"/>
          <c:order val="1"/>
          <c:tx>
            <c:v>Hills Creek</c:v>
          </c:tx>
          <c:spPr>
            <a:ln w="5080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'Van Dorn Pivot'!$J$2:$J$12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xVal>
          <c:yVal>
            <c:numRef>
              <c:f>'Van Dorn Pivot'!$L$2:$L$12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10</c:v>
                </c:pt>
                <c:pt idx="7">
                  <c:v>12</c:v>
                </c:pt>
                <c:pt idx="8">
                  <c:v>14</c:v>
                </c:pt>
                <c:pt idx="9">
                  <c:v>20</c:v>
                </c:pt>
                <c:pt idx="10">
                  <c:v>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361536"/>
        <c:axId val="119363072"/>
      </c:scatterChart>
      <c:valAx>
        <c:axId val="119361536"/>
        <c:scaling>
          <c:orientation val="minMax"/>
          <c:max val="30000"/>
          <c:min val="0"/>
        </c:scaling>
        <c:delete val="0"/>
        <c:axPos val="t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9363072"/>
        <c:crosses val="autoZero"/>
        <c:crossBetween val="midCat"/>
        <c:majorUnit val="10000"/>
      </c:valAx>
      <c:valAx>
        <c:axId val="119363072"/>
        <c:scaling>
          <c:orientation val="maxMin"/>
          <c:max val="3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936153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7A59A-D3C0-4328-8EBF-2E7AFE0F1BB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B3593-419E-4DCF-8BED-4B89141B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3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HYPOTHESIS!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3593-419E-4DCF-8BED-4B89141BE6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42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DRAWN CHINOOK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3593-419E-4DCF-8BED-4B89141BE6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59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LABEL AXES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3593-419E-4DCF-8BED-4B89141BE6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60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screwtrap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BB7DA-2CF8-49FD-95CF-3BD8796D0A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2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of the depth profiles will be from the core, deepest site – REPLACE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BB7DA-2CF8-49FD-95CF-3BD8796D0A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7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mention BR</a:t>
            </a:r>
            <a:r>
              <a:rPr lang="en-US" baseline="0" dirty="0" smtClean="0"/>
              <a:t> for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3593-419E-4DCF-8BED-4B89141BE6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61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mention BR</a:t>
            </a:r>
            <a:r>
              <a:rPr lang="en-US" baseline="0" dirty="0" smtClean="0"/>
              <a:t> </a:t>
            </a:r>
            <a:r>
              <a:rPr lang="en-US" baseline="0" smtClean="0"/>
              <a:t>for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3593-419E-4DCF-8BED-4B89141BE6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61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REMOVE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3593-419E-4DCF-8BED-4B89141BE6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48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3593-419E-4DCF-8BED-4B89141BE6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21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None of the reservoirs was hypoxic – bring notes</a:t>
            </a:r>
            <a:r>
              <a:rPr lang="en-US" baseline="0" dirty="0" smtClean="0"/>
              <a:t> on minimum add thermocline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dissolved oxygen profile in Fall Creek shows greater evidence of oxygen consumption below the thermocline</a:t>
            </a:r>
          </a:p>
          <a:p>
            <a:pPr lvl="1"/>
            <a:r>
              <a:rPr lang="en-US" dirty="0" smtClean="0"/>
              <a:t>This is true both in comparison to Hills Creek and Lookout Point, but also across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3593-419E-4DCF-8BED-4B89141BE6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35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3593-419E-4DCF-8BED-4B89141BE6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DAEB-8E8C-4FF7-BC78-7AB4F6F7A52D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B42-096A-4ECB-B98F-E67546F386A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DAEB-8E8C-4FF7-BC78-7AB4F6F7A52D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B42-096A-4ECB-B98F-E67546F38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DAEB-8E8C-4FF7-BC78-7AB4F6F7A52D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B42-096A-4ECB-B98F-E67546F38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DAEB-8E8C-4FF7-BC78-7AB4F6F7A52D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B42-096A-4ECB-B98F-E67546F38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DAEB-8E8C-4FF7-BC78-7AB4F6F7A52D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B42-096A-4ECB-B98F-E67546F386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DAEB-8E8C-4FF7-BC78-7AB4F6F7A52D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B42-096A-4ECB-B98F-E67546F38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DAEB-8E8C-4FF7-BC78-7AB4F6F7A52D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B42-096A-4ECB-B98F-E67546F386A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DAEB-8E8C-4FF7-BC78-7AB4F6F7A52D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B42-096A-4ECB-B98F-E67546F38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DAEB-8E8C-4FF7-BC78-7AB4F6F7A52D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B42-096A-4ECB-B98F-E67546F38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DAEB-8E8C-4FF7-BC78-7AB4F6F7A52D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B42-096A-4ECB-B98F-E67546F386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DAEB-8E8C-4FF7-BC78-7AB4F6F7A52D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B42-096A-4ECB-B98F-E67546F38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C5BDAEB-8E8C-4FF7-BC78-7AB4F6F7A52D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03CFB42-096A-4ECB-B98F-E67546F386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743200"/>
            <a:ext cx="8229600" cy="192722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600" b="1" cap="none" dirty="0" smtClean="0"/>
              <a:t>What are </a:t>
            </a:r>
            <a:r>
              <a:rPr lang="en-US" sz="3600" b="1" cap="none" dirty="0"/>
              <a:t>t</a:t>
            </a:r>
            <a:r>
              <a:rPr lang="en-US" sz="3600" b="1" cap="none" dirty="0" smtClean="0"/>
              <a:t>he </a:t>
            </a:r>
            <a:r>
              <a:rPr lang="en-US" sz="3600" b="1" cap="none" dirty="0"/>
              <a:t>e</a:t>
            </a:r>
            <a:r>
              <a:rPr lang="en-US" sz="3600" b="1" cap="none" dirty="0" smtClean="0"/>
              <a:t>ffects </a:t>
            </a:r>
            <a:r>
              <a:rPr lang="en-US" sz="3600" b="1" cap="none" dirty="0"/>
              <a:t>o</a:t>
            </a:r>
            <a:r>
              <a:rPr lang="en-US" sz="3600" b="1" cap="none" dirty="0" smtClean="0"/>
              <a:t>f </a:t>
            </a:r>
            <a:r>
              <a:rPr lang="en-US" sz="3600" b="1" cap="none" dirty="0"/>
              <a:t>d</a:t>
            </a:r>
            <a:r>
              <a:rPr lang="en-US" sz="3600" b="1" cap="none" dirty="0" smtClean="0"/>
              <a:t>eep </a:t>
            </a:r>
            <a:r>
              <a:rPr lang="en-US" sz="3600" b="1" cap="none" dirty="0"/>
              <a:t>d</a:t>
            </a:r>
            <a:r>
              <a:rPr lang="en-US" sz="3600" b="1" cap="none" dirty="0" smtClean="0"/>
              <a:t>rawdown </a:t>
            </a:r>
            <a:r>
              <a:rPr lang="en-US" sz="3600" b="1" cap="none" dirty="0"/>
              <a:t>a</a:t>
            </a:r>
            <a:r>
              <a:rPr lang="en-US" sz="3600" b="1" cap="none" dirty="0" smtClean="0"/>
              <a:t>t Fall Creek Reservoir?</a:t>
            </a:r>
            <a:br>
              <a:rPr lang="en-US" sz="3600" b="1" cap="none" dirty="0" smtClean="0"/>
            </a:br>
            <a:r>
              <a:rPr lang="en-US" sz="3600" b="1" cap="none" dirty="0"/>
              <a:t/>
            </a:r>
            <a:br>
              <a:rPr lang="en-US" sz="3600" b="1" cap="none" dirty="0"/>
            </a:br>
            <a:r>
              <a:rPr lang="en-US" sz="2400" b="1" cap="none" dirty="0" smtClean="0"/>
              <a:t>PART 1: </a:t>
            </a:r>
            <a:r>
              <a:rPr lang="en-US" sz="3600" b="1" cap="none" dirty="0" smtClean="0"/>
              <a:t/>
            </a:r>
            <a:br>
              <a:rPr lang="en-US" sz="3600" b="1" cap="none" dirty="0" smtClean="0"/>
            </a:br>
            <a:r>
              <a:rPr lang="en-US" sz="2800" b="1" cap="none" dirty="0" smtClean="0"/>
              <a:t>Physical conditions and resource availability</a:t>
            </a:r>
            <a:endParaRPr lang="en-US" sz="2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2209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Christina A. Murphy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Sherri Johnson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Ivan </a:t>
            </a:r>
            <a:r>
              <a:rPr lang="en-US" dirty="0" err="1" smtClean="0">
                <a:solidFill>
                  <a:schemeClr val="tx1"/>
                </a:solidFill>
              </a:rPr>
              <a:t>Arismendi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Study Code: JPL 14-02-SYS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(Prior</a:t>
            </a:r>
            <a:r>
              <a:rPr lang="en-US" sz="1600" dirty="0">
                <a:solidFill>
                  <a:schemeClr val="tx1"/>
                </a:solidFill>
              </a:rPr>
              <a:t>: JPL 13-05-FCR; FP </a:t>
            </a:r>
            <a:r>
              <a:rPr lang="en-US" sz="1600" dirty="0" smtClean="0">
                <a:solidFill>
                  <a:schemeClr val="tx1"/>
                </a:solidFill>
              </a:rPr>
              <a:t>11-03)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frf.usace.army.mil/pics/castle08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" y="403103"/>
            <a:ext cx="1752600" cy="135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ages.bugwood.org/OrgProfLogo/OregStateWi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4475"/>
            <a:ext cx="3543300" cy="109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36" y="375394"/>
            <a:ext cx="1295400" cy="137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3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704345"/>
              </p:ext>
            </p:extLst>
          </p:nvPr>
        </p:nvGraphicFramePr>
        <p:xfrm>
          <a:off x="762000" y="2826325"/>
          <a:ext cx="7658100" cy="243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4525"/>
                <a:gridCol w="1914525"/>
                <a:gridCol w="1914525"/>
                <a:gridCol w="1914525"/>
              </a:tblGrid>
              <a:tr h="690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Month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Fall Creek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Hills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Creek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Lookout Point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453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May/June, 2014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976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July, 2014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843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August, 2014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August,</a:t>
                      </a:r>
                      <a:r>
                        <a:rPr lang="en-US" b="0" baseline="0" dirty="0" smtClean="0">
                          <a:solidFill>
                            <a:sysClr val="windowText" lastClr="000000"/>
                          </a:solidFill>
                        </a:rPr>
                        <a:t> 2013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light penetration in Fall Creek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Depth </a:t>
            </a:r>
            <a:r>
              <a:rPr lang="en-US" b="1" dirty="0" smtClean="0"/>
              <a:t>in feet </a:t>
            </a:r>
            <a:r>
              <a:rPr lang="en-US" dirty="0" smtClean="0"/>
              <a:t>where light is 10% of surface irradiance</a:t>
            </a:r>
          </a:p>
          <a:p>
            <a:pPr lvl="1"/>
            <a:r>
              <a:rPr lang="en-US" dirty="0" smtClean="0"/>
              <a:t>Influenced by suspended sediments, DOC and algae blooms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2605314"/>
            <a:ext cx="8382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6"/>
          <a:stretch/>
        </p:blipFill>
        <p:spPr bwMode="auto">
          <a:xfrm>
            <a:off x="483870" y="1360340"/>
            <a:ext cx="438531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" r="87339"/>
          <a:stretch/>
        </p:blipFill>
        <p:spPr bwMode="auto">
          <a:xfrm>
            <a:off x="0" y="1360340"/>
            <a:ext cx="57912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Thermocline is shallower in Fall Creek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86200" y="1949270"/>
            <a:ext cx="441146" cy="4826699"/>
            <a:chOff x="8094924" y="2070929"/>
            <a:chExt cx="441146" cy="4826699"/>
          </a:xfrm>
        </p:grpSpPr>
        <p:sp>
          <p:nvSpPr>
            <p:cNvPr id="13" name="TextBox 12"/>
            <p:cNvSpPr txBox="1"/>
            <p:nvPr/>
          </p:nvSpPr>
          <p:spPr>
            <a:xfrm rot="16200000">
              <a:off x="6064720" y="4426278"/>
              <a:ext cx="4508927" cy="433773"/>
            </a:xfrm>
            <a:prstGeom prst="rect">
              <a:avLst/>
            </a:prstGeom>
            <a:solidFill>
              <a:schemeClr val="accent2"/>
            </a:solidFill>
          </p:spPr>
          <p:txBody>
            <a:bodyPr vert="eaVert"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600" dirty="0" smtClean="0"/>
                <a:t>15</a:t>
              </a:r>
            </a:p>
            <a:p>
              <a:pPr algn="ctr">
                <a:spcBef>
                  <a:spcPts val="200"/>
                </a:spcBef>
              </a:pPr>
              <a:endParaRPr lang="en-US" sz="1600" dirty="0"/>
            </a:p>
            <a:p>
              <a:pPr algn="ctr">
                <a:spcBef>
                  <a:spcPts val="200"/>
                </a:spcBef>
              </a:pPr>
              <a:r>
                <a:rPr lang="en-US" sz="1600" dirty="0" smtClean="0"/>
                <a:t>30</a:t>
              </a:r>
            </a:p>
            <a:p>
              <a:pPr algn="ctr">
                <a:spcBef>
                  <a:spcPts val="200"/>
                </a:spcBef>
              </a:pPr>
              <a:endParaRPr lang="en-US" sz="1600" dirty="0"/>
            </a:p>
            <a:p>
              <a:pPr algn="ctr">
                <a:spcBef>
                  <a:spcPts val="200"/>
                </a:spcBef>
              </a:pPr>
              <a:r>
                <a:rPr lang="en-US" sz="1600" dirty="0" smtClean="0"/>
                <a:t>45</a:t>
              </a:r>
            </a:p>
            <a:p>
              <a:pPr algn="ctr">
                <a:spcBef>
                  <a:spcPts val="200"/>
                </a:spcBef>
              </a:pPr>
              <a:endParaRPr lang="en-US" sz="1600" dirty="0"/>
            </a:p>
            <a:p>
              <a:pPr algn="ctr">
                <a:spcBef>
                  <a:spcPts val="200"/>
                </a:spcBef>
              </a:pPr>
              <a:r>
                <a:rPr lang="en-US" sz="1600" dirty="0" smtClean="0"/>
                <a:t>60</a:t>
              </a:r>
            </a:p>
            <a:p>
              <a:pPr algn="ctr">
                <a:spcBef>
                  <a:spcPts val="200"/>
                </a:spcBef>
              </a:pPr>
              <a:endParaRPr lang="en-US" sz="1600" dirty="0"/>
            </a:p>
            <a:p>
              <a:pPr algn="ctr">
                <a:spcBef>
                  <a:spcPts val="200"/>
                </a:spcBef>
              </a:pPr>
              <a:r>
                <a:rPr lang="en-US" sz="1600" dirty="0" smtClean="0"/>
                <a:t>75</a:t>
              </a:r>
            </a:p>
            <a:p>
              <a:pPr algn="ctr">
                <a:spcBef>
                  <a:spcPts val="200"/>
                </a:spcBef>
              </a:pPr>
              <a:endParaRPr lang="en-US" sz="1600" dirty="0"/>
            </a:p>
            <a:p>
              <a:pPr algn="ctr">
                <a:spcBef>
                  <a:spcPts val="200"/>
                </a:spcBef>
              </a:pPr>
              <a:r>
                <a:rPr lang="en-US" sz="1600" dirty="0" smtClean="0"/>
                <a:t>90</a:t>
              </a:r>
            </a:p>
            <a:p>
              <a:pPr algn="ctr">
                <a:spcBef>
                  <a:spcPts val="200"/>
                </a:spcBef>
              </a:pPr>
              <a:endParaRPr lang="en-US" sz="1600" dirty="0"/>
            </a:p>
            <a:p>
              <a:pPr algn="ctr">
                <a:spcBef>
                  <a:spcPts val="200"/>
                </a:spcBef>
              </a:pPr>
              <a:r>
                <a:rPr lang="en-US" sz="1600" dirty="0" smtClean="0"/>
                <a:t>105</a:t>
              </a:r>
            </a:p>
            <a:p>
              <a:pPr algn="ctr">
                <a:spcBef>
                  <a:spcPts val="200"/>
                </a:spcBef>
              </a:pPr>
              <a:endParaRPr lang="en-US" sz="1600" dirty="0"/>
            </a:p>
            <a:p>
              <a:pPr algn="ctr">
                <a:spcBef>
                  <a:spcPts val="200"/>
                </a:spcBef>
              </a:pPr>
              <a:r>
                <a:rPr lang="en-US" sz="1600" dirty="0" smtClean="0"/>
                <a:t>120</a:t>
              </a:r>
            </a:p>
            <a:p>
              <a:pPr algn="ctr">
                <a:spcBef>
                  <a:spcPts val="200"/>
                </a:spcBef>
              </a:pPr>
              <a:endParaRPr lang="en-US" sz="160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94924" y="2070929"/>
              <a:ext cx="441146" cy="33855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(</a:t>
              </a:r>
              <a:r>
                <a:rPr lang="en-US" sz="1600" dirty="0" err="1" smtClean="0">
                  <a:latin typeface="Calibri" panose="020F0502020204030204" pitchFamily="34" charset="0"/>
                </a:rPr>
                <a:t>ft</a:t>
              </a:r>
              <a:r>
                <a:rPr lang="en-US" sz="1600" dirty="0" smtClean="0">
                  <a:latin typeface="Calibri" panose="020F0502020204030204" pitchFamily="34" charset="0"/>
                </a:rPr>
                <a:t>)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9120" y="6559074"/>
            <a:ext cx="3748227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30      40       50       60      70      75 </a:t>
            </a:r>
            <a:r>
              <a:rPr lang="en-US" sz="1600" dirty="0" smtClean="0">
                <a:latin typeface="Calibri" panose="020F0502020204030204" pitchFamily="34" charset="0"/>
              </a:rPr>
              <a:t>(°F)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8" name="AutoShape 2" descr="Displaying tempera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6"/>
          <a:stretch/>
        </p:blipFill>
        <p:spPr bwMode="auto">
          <a:xfrm>
            <a:off x="4739640" y="1360340"/>
            <a:ext cx="440436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3" t="77804"/>
          <a:stretch/>
        </p:blipFill>
        <p:spPr bwMode="auto">
          <a:xfrm>
            <a:off x="6400800" y="5686254"/>
            <a:ext cx="1817053" cy="87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4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Thermocline is shallower in Fall Creek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828866"/>
              </p:ext>
            </p:extLst>
          </p:nvPr>
        </p:nvGraphicFramePr>
        <p:xfrm>
          <a:off x="762000" y="2667000"/>
          <a:ext cx="7658100" cy="243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4525"/>
                <a:gridCol w="1914525"/>
                <a:gridCol w="1914525"/>
                <a:gridCol w="1914525"/>
              </a:tblGrid>
              <a:tr h="690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Month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Fall Creek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Hills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Creek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Lookout Point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453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May/June, 2014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976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May/June, 2013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843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August, 2014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August,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2013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7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oxygen demand in June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3932238" cy="639763"/>
          </a:xfrm>
        </p:spPr>
        <p:txBody>
          <a:bodyPr/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211763" y="1676400"/>
            <a:ext cx="3932237" cy="639763"/>
          </a:xfrm>
        </p:spPr>
        <p:txBody>
          <a:bodyPr/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6019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</a:t>
            </a:r>
            <a:endParaRPr lang="en-US" dirty="0"/>
          </a:p>
        </p:txBody>
      </p:sp>
      <p:sp>
        <p:nvSpPr>
          <p:cNvPr id="7" name="AutoShape 2" descr="Displaying do_20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isplaying do_20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304800" y="1295400"/>
            <a:ext cx="475488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7" descr="Displaying do_201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r="47359"/>
          <a:stretch/>
        </p:blipFill>
        <p:spPr bwMode="auto">
          <a:xfrm>
            <a:off x="4888930" y="1295400"/>
            <a:ext cx="383206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3" t="77804"/>
          <a:stretch/>
        </p:blipFill>
        <p:spPr bwMode="auto">
          <a:xfrm>
            <a:off x="5181600" y="5768056"/>
            <a:ext cx="1817053" cy="87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7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oxygen </a:t>
            </a:r>
            <a:r>
              <a:rPr lang="en-US" dirty="0" smtClean="0"/>
              <a:t>demand </a:t>
            </a:r>
            <a:r>
              <a:rPr lang="en-US" dirty="0"/>
              <a:t>in </a:t>
            </a:r>
            <a:r>
              <a:rPr lang="en-US" dirty="0" smtClean="0"/>
              <a:t>August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8"/>
          <a:stretch/>
        </p:blipFill>
        <p:spPr bwMode="auto">
          <a:xfrm>
            <a:off x="601734" y="1308720"/>
            <a:ext cx="429768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3"/>
          <a:stretch/>
        </p:blipFill>
        <p:spPr bwMode="auto">
          <a:xfrm>
            <a:off x="4762197" y="1308720"/>
            <a:ext cx="438180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" r="87339"/>
          <a:stretch/>
        </p:blipFill>
        <p:spPr bwMode="auto">
          <a:xfrm>
            <a:off x="22614" y="1308720"/>
            <a:ext cx="57912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3" t="77804"/>
          <a:stretch/>
        </p:blipFill>
        <p:spPr bwMode="auto">
          <a:xfrm>
            <a:off x="4899413" y="1971368"/>
            <a:ext cx="1817053" cy="87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7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Less abundant </a:t>
            </a:r>
            <a:r>
              <a:rPr lang="en-US" sz="3200" i="1" dirty="0" smtClean="0"/>
              <a:t>Daphnia </a:t>
            </a:r>
            <a:r>
              <a:rPr lang="en-US" sz="3200" dirty="0" smtClean="0"/>
              <a:t>in Fall Creek in June</a:t>
            </a:r>
            <a:endParaRPr lang="en-US" sz="32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Daphnia / m</a:t>
            </a:r>
            <a:r>
              <a:rPr lang="en-US" baseline="30000" dirty="0"/>
              <a:t>3</a:t>
            </a:r>
            <a:r>
              <a:rPr lang="en-US" dirty="0"/>
              <a:t> in </a:t>
            </a:r>
            <a:r>
              <a:rPr lang="en-US" dirty="0" smtClean="0"/>
              <a:t>June </a:t>
            </a:r>
            <a:r>
              <a:rPr lang="en-US" dirty="0"/>
              <a:t>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Daphnia / m</a:t>
            </a:r>
            <a:r>
              <a:rPr lang="en-US" baseline="30000" dirty="0"/>
              <a:t>3</a:t>
            </a:r>
            <a:r>
              <a:rPr lang="en-US" dirty="0"/>
              <a:t> in June </a:t>
            </a:r>
            <a:r>
              <a:rPr lang="en-US" dirty="0" smtClean="0"/>
              <a:t>2014</a:t>
            </a:r>
            <a:endParaRPr lang="en-US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14588"/>
            <a:ext cx="4213225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2376488"/>
            <a:ext cx="4213225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898985" y="3704304"/>
            <a:ext cx="3429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98985" y="3537156"/>
            <a:ext cx="3429000" cy="0"/>
          </a:xfrm>
          <a:prstGeom prst="line">
            <a:avLst/>
          </a:prstGeom>
          <a:ln w="19050">
            <a:solidFill>
              <a:srgbClr val="FD880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31260" y="3470784"/>
            <a:ext cx="3429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16512" y="3456036"/>
            <a:ext cx="3429000" cy="0"/>
          </a:xfrm>
          <a:prstGeom prst="line">
            <a:avLst/>
          </a:prstGeom>
          <a:ln w="19050">
            <a:solidFill>
              <a:srgbClr val="FD880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0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More abundant </a:t>
            </a:r>
            <a:r>
              <a:rPr lang="en-US" sz="3200" i="1" dirty="0"/>
              <a:t>Daphnia </a:t>
            </a:r>
            <a:r>
              <a:rPr lang="en-US" sz="3200" dirty="0"/>
              <a:t>in Fall Creek in </a:t>
            </a:r>
            <a:r>
              <a:rPr lang="en-US" sz="3200" dirty="0" smtClean="0"/>
              <a:t>August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Daphnia / m</a:t>
            </a:r>
            <a:r>
              <a:rPr lang="en-US" baseline="30000" dirty="0"/>
              <a:t>3</a:t>
            </a:r>
            <a:r>
              <a:rPr lang="en-US" dirty="0"/>
              <a:t> in August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Daphnia / 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in August </a:t>
            </a:r>
            <a:r>
              <a:rPr lang="en-US" dirty="0" smtClean="0"/>
              <a:t>2014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457449"/>
            <a:ext cx="4213225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457449"/>
            <a:ext cx="4213225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65635" y="5043948"/>
            <a:ext cx="3429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0887" y="3810000"/>
            <a:ext cx="3429000" cy="0"/>
          </a:xfrm>
          <a:prstGeom prst="line">
            <a:avLst/>
          </a:prstGeom>
          <a:ln w="19050">
            <a:solidFill>
              <a:srgbClr val="FD880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53330" y="4862055"/>
            <a:ext cx="3429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38582" y="3834579"/>
            <a:ext cx="3429000" cy="0"/>
          </a:xfrm>
          <a:prstGeom prst="line">
            <a:avLst/>
          </a:prstGeom>
          <a:ln w="19050">
            <a:solidFill>
              <a:srgbClr val="FD880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0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in Fall Creek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light transmission and thermocline were similar across years, and continue to suggest sediment </a:t>
            </a:r>
            <a:r>
              <a:rPr lang="en-US" dirty="0" err="1" smtClean="0"/>
              <a:t>resuspension</a:t>
            </a:r>
            <a:r>
              <a:rPr lang="en-US" dirty="0"/>
              <a:t> </a:t>
            </a:r>
            <a:r>
              <a:rPr lang="en-US" dirty="0" smtClean="0"/>
              <a:t>following deep drawdown.</a:t>
            </a:r>
          </a:p>
          <a:p>
            <a:endParaRPr lang="en-US" dirty="0" smtClean="0"/>
          </a:p>
          <a:p>
            <a:r>
              <a:rPr lang="en-US" dirty="0"/>
              <a:t>The DO curve </a:t>
            </a:r>
            <a:r>
              <a:rPr lang="en-US" dirty="0" smtClean="0"/>
              <a:t>indicates </a:t>
            </a:r>
            <a:r>
              <a:rPr lang="en-US" dirty="0"/>
              <a:t>higher </a:t>
            </a:r>
            <a:r>
              <a:rPr lang="en-US" dirty="0" smtClean="0"/>
              <a:t>oxygen demand in Fall Creek Reservoir.</a:t>
            </a:r>
          </a:p>
          <a:p>
            <a:endParaRPr lang="en-US" dirty="0"/>
          </a:p>
          <a:p>
            <a:r>
              <a:rPr lang="en-US" dirty="0" smtClean="0"/>
              <a:t>Zooplankton collections suggest strong seasonal dynamics with lower June abundance and higher August abundance in </a:t>
            </a:r>
            <a:r>
              <a:rPr lang="en-US" i="1" dirty="0" smtClean="0"/>
              <a:t>Daphnia.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1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Bioenergetics in Reservoirs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Bioenergetics modelling can give us a way to predict changes in growth with changes in: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Light</a:t>
            </a:r>
          </a:p>
          <a:p>
            <a:pPr lvl="1"/>
            <a:r>
              <a:rPr lang="en-US" dirty="0" smtClean="0"/>
              <a:t>Zooplankton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including the overlap in these groups.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183834" y="4764884"/>
            <a:ext cx="1574720" cy="7664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4" descr="data:image/jpeg;base64,/9j/4AAQSkZJRgABAQAAAQABAAD/2wCEAAkGBhQSERQUEhQWFRUWGRgWFxYUFRcZFxoYFBYYGBYYHBYXHCYeFx0lHRcUHy8gIycpLCwsFx4xNTAqNSYrLCkBCQoKDgwOGg8PGi0kHyQsLCwsLCwsLCksLCwsLCksLCwsLCwsLCwsKSwpKSwsLCwsLCwsKSwsLCwsLCksLCwsLP/AABEIAIABiAMBIgACEQEDEQH/xAAbAAEAAgMBAQAAAAAAAAAAAAAABQYCAwQBB//EAEcQAAEDAgMFBQUECAMGBwAAAAEAAhEDIQQSMQVBUWFxBiKBkaETMrHB0VJicvAHFCNCgpLh8TOishUWU1STwkRjc4PS0+L/xAAYAQADAQEAAAAAAAAAAAAAAAAAAQIDBP/EACERAAICAgIDAQEBAAAAAAAAAAABAhESIQMxE0FRImEy/9oADAMBAAIRAxEAPwD7iiIgAiIgAiIgAiIgAiIgAiIgAiIgAiIgAiIgAiIgAiLCrWDQS4gAak6IAzXkqOr7SMd0ZW/aeLn8LPr5KPrAn3iSd3tDPkxth5BZS5YozfIkWKUUVsxzg6CXFptcQAeXWY8ApVXGWSsqMrVhERUUEREAEREAEREAEREAEREAEREAEREAEREAEREAEWutXawFziGgakmB5qo7T/Sdh6bstJr6x3ub3Wc4c7XwEIJckuy5IuDY+2GYmmKlM2mCN7XDUFeoGnZ3IiIGEREAEREAEREAEREAEREAEWLngakDqtFTadJutWmOr2j4lArOlFHP7Q4Ya4iiP/dZ9Vrd2pwo/wDEUv5wfggMkSqKIPa3Cf8AMUv5wsv96sJ/zNH/AKjfqiwyRKooDFduMIwd2qKhiYp3056DzXHU7S+1BMhlMaw4SZ3Trv3QplJIh8kUTuJ2kJLaYzu0N+638Tt3QXXFUeZBPfcP3iO40/dZx5+q4xj2wGtH8IFhwmLcLXPJYPr7zJ8w3pa58/Bc0pykYy5GzsdUveS7zd6e6vM7j7oDONi9/iBYeJK4mYw6C3IQ3Xlr6LJ17Ex4E2ni6G+izojI25//ADHuHAFrfQCVO4GuXMk2Oh8N/jY+Kg21bCCRHF7Gj/IuvZeJaH5Q4Eu++XGW9fFa8UqdGnHKmTKIi6jpCIiACIiACIiACIiACIiACIiACIiACIsKtYNBLiABvKAMpUXtTbzaXdaM7+AsBv7x4wZjXpqtWI2g+oYZLG8dHH/4D16LTTwzRHdFtON98/ujnv4b1hPlS6MZcnqJCY/A1q8urOJG5k5WNHMfkqt7cwoiKYDW6ZoMujXKP3W6819Dde3hyHQaqubboBrHd0QJ/r4zYDnfgs4zbezll3Z2fovpEYapaxqGOcNbJ8/gisHZzZ3sMMxh1u48i85iPCY8EXUjtgqikSaIiZYRFH47blKlIc+T9lvedbkNPFF0JtLskF4XRqqZtHt0RIblZbfDn+Q7o9VVMZt2rVdL3uLeBO48oIHgozXoylzRXR9NxnaLD0vfqsHIGT5NlQuL/SLRFqVOrVPENDW+bjPoqDleQIbO6wJPUm6zbsp7padBMjMABGtv7qXOjJ87ZZMV+kiuZyUaVPgajy70GVRlTtxjSf8AEYB9ymI8MwKiqezhFi0GePlYC62nZrQO+ahF9Ggerik5/wBJ8kmbT2nxTpJxbwd4hrY9B5BcNXaz3Pvia5P43fUrFopgwQ7ndpWh1CmHZnSDGkgySbaCwQQ5MzOKpm7g95nR5keZusGvaZy02t+X1W19SkB3WDSJJM9bCxWGEeGZu4HaatNoF9+/VArZ77dsDujnr8EdUkRu/OgldGGxmYFzWMMRJLbadd8LS3a0mAAMtxlaB3hpPH+qNgaAWk5bka2sfOVtqUmNFp8SvKeUOzBgkjQ6X3qSq4vLTJLWXE+7u01KGxkYPZEHuGeI04aShbSEnI6TFpMaX3rPCbWEe4ImTa07v7LpZiZMDoMzQRw0SfYjlp5AJGfgLnhrySlUcL+1c2JAEk6ndJUjhsI8U25pcfPnMHzXBgsRUcDI7uk5QePmhMZjS2k9s5a72xaLwePulbKO164bIqOIG/K3Uni4yVk0iLvET3e5xvcLZUf3M0NeRuDY+CevgjP/AHixkWdbmxth1iyk8F2+qtgvosebGfaPBMWmCYUPTxVN4D307O3CeW86LA0GNfma97RGgIdx6CEa+DTa6LpQ/So0+9h3jjDgfkuml+lTCmMzKzf4AfgVRBRpuAyPdzzAEaefyXh2fEuY+QNQSB6fRVkaeWR9KofpFwTzHtXA/epVB/2ruodrsI/TEUvF4b/qhfHW4armMhpBMCXT00NtyzfsxwbJYI4gzrxCeSKXNL4fcKONY/3Htd+FwPwK2yvglbAinBOYXuBY6a7100cfXYBkq4hoMX9o4eMb07Guf6j7mi+K0u2eNpmP1l5G7MxjvPNdSuH/AEk4wato1OrXNPoYTstc0T6qi+cj9J2IHvYVvMtqH4QsnfpVJB/Yhh+85x9MoRY/LE+hygcqPg+1lKo0GtWGY3LcxAH8IgecrZsPaVI4p1RlRjKRaQ/M9rQ58jLDSdRe8b1CnbqheVN0XVFxf7bof8el/wBRn1Wt3aPDDXEUf+o36rQ1yRIoVCVO2OG/dqe05U2ud6xA81A7V7Y1HENY3Iwnvd79oRfePd/hk8wpckiHyRRbcTtACQ3vOGo3Dqflqo94LzLjMTH2R0G/mfU6KFobSdH+H3ADESYA3ua2SJOg6zdbGbX3PuZ93cDukcuGg6rmlNyMZcl9kuPT86fa6mw3Bekxr5fM8SsBVJ0ufz5LBzb94/np/ZYk2ZOM2uTy+ZGnT1XHTwPtsQwEdymcxi4Me6OGp3cF0veSIYOm+eQAt5qW2dg/Zt+8buPNbcUbdjhHJnWERF1nWFw7Q2xTpQHGXn3WAjMefIcyvdrYt1OmSxuZ5s0c4JmN+hsNV8aq7QrVjPezvlznnV53gHQNAsG6CVMnRlycmOkWfa/bWpUOVhhsxAMCxi51Pw5Lhw1OtVB3c22aepm/mtez9nNpszVhcCZ11sBA001Vj2HjKZDRiHNyVbU2mGtlglx6aegXPORzpOb2yAdh8NmvUzHe1rh1j7yzq432Yb7FjQ1197pc0QZnQjgs8WKLsVVwr6NIZb030wIc0jNlkAEOjfe4WOzdkBzqjSM3s+677JgAtdysR49VCmrpilBrZwP2oTILiJ3Cw8gtD8TbfG7cD9VZHbIaCXG5mOAynS3EFasTsuS0ENLR7sb41BIF3aHnKrJejOyGwZlzZ92Yh1t+kmwP5srjW2HSqNBggiCW6EE7iFDupiYcw90kyeRjxU1gpJAjfDXTpug8Wk+Sl7KTK1tvsb+1D2uaG8J3ha9t7MHswSZgQYGpDvz6q6VWNIIPdeNRvjcZOo5/DRQm26M0iBYtnTUg67uiFN2rG4lFfRMWjWdVPbIpF4AtfT+qiXtOYX379Vb+zlCQ030duvYf1Ws3olHPguzBpsc0ZgHGXGWgAiYEDUaqsbQ2e2i4iSbkk2K+n1y0MmZETEcRxXz3awJeSbTujj/RRBtsqSo4sDRDnjdzJ3K4nYvtqYaS0tLRewAvYnqoDYtOBJJvNjyHRX3C0G5GbyWgRGttJ3bvJLkexxVlB7Q7Mp0e40AgCbGRJUZs+qS6Qctt5Vg7YEZnQ2BvIF9LKJ2Phf2rJEiIggDS+9XF/kn2WzA7Pe9hl0/u2ABA4ri27gWUaWRthfMBBJcdFN7KwOYEkTcC3r14KE7S4Zo/FBsso/6H6spdEn2hE3HU+iuux9nl9KIAOYZtNFV9l4cF8kb4JM+PyV72XgwWjKbiN605GKJW9uYAU2gN/dBN+qh8LJeG8bG/FT/aVjhvkXj5qCwtEZxNxpM75sbpx6D2TeyOzZY2oHNzB0EHNug8lx4nDw4AWEaDTRW3Z1Aeym4A5+gkKrYxhFR2/WN/TVQpNtjo04CkHPykxO6J3xvTbzHsNNrZOaRFwLR56r3ZDJrNzDQTblp1ursdnC/evlJAB15i1uFinKWLsKsoLsTAgm/In8wtn6xUDSWnnJueG/qtG1qAFQgWuLzdWHszh89tYMC3nPJW3SsS2V4Yl85iwGZF28RcwtxrCwNJs8pB4aK/t2O2JgSOkKg7fwpbVIBkzu5ylGakwaaMnYVrjmyQOTpIjkdVzN2hTa8gscOjndLyVaOzezmupkOBDgb6EmVJYrs+wBxj3rRA+nqpzSdMdFVZTpEWaTvbMEfdBEeq8p4JjQBUZLhZ0id824Wt5rLZOFz1oBkSYsNxsrk7YOY3vodwPNKUq0CVlQwdWhUZZgymxzACHAZmwON4XtSpQoMa+CZJERv1OpgR4rs7SbHbQyhjYGptxgD88l34Ds42tSb7QTBzCZGo0nei1V+hUyLbtJ7wf2ZDQJBkR1sPgvdgUTUeXZiYixuIA3cP6qyY7AFtB2gsRAEWUB2Qoua9xggAGbQOEhK7TaHVOixNwtp0PIlRLNmBtQ5SSBqJJAJuJ4aTJMlTwqfd8yVE7Uyh4OVo4yYFhN4BmymNjkSLMQIAG7c3T6L3KTuF9BEknpofXRYUH5gIE9BI0n4LrwOLyOlzTB3kG3PRNJNgtvZIbP2dl7zve6zHynopBYU6gIkGQd4Wa7UklSOyKSVIIiJlHHtJ4hoIkucA3vZYOVxnMLiwOnFVLamAo+0GYZat7uytLgRcgmKVbza7xV1r0A9pa4SD4HqCLg8worEYeB7OuA+mT3XuA13Zj+67g4QDyOuc17MpqyqYzZ9NzHtFNufKLUyZsREsPeboLjMDxVZ2hT9rSpUy/wBjWoSMtSaeZpN3NcbE2BF+I4K+43sW2c1Fxa4aZrkcg4QR4yvGbRqN/Z4ykHN0zhoe2PvNj1A8Fi4mFYvZStmYdlAGq98m0Fzm3MED3TAHIEk8t8v2NoPc6pXIMOs3NbOSAC48gAfGBuUvj+w+GxHfY1rMws+j7vUs08oNlKbKoOyup1CPaU8oLmgCWkd0jgDExxBWWFW+2W7eiExrXio4FotpfjuXRSwrnsIEZwQ5nJ0XHMarsfTALjGYmxmSPOF1YXEgEABt76mY1HoknRgo29kdgKLalMFuoMEfeBvM7/quunQ6a28B/db8rZqkW70xx7rQfWVzuqkAWAMxry4IfeiqozxzQfZui8lsjWC0mOei49r4PNSN9bndut14eKk6Rk0geL3eAaR/3Lor0JCH6ZeN2fK6lAhwvEkXj15q7bABDIHeme8AOui462ww6rcEiBA4KwbJ2cGMgfDT+yubtEQVs8xdDunjA3cBFwvnW1pLnnfmOq+q1KNvBUnaux3F0gNN5vrB+V0Q09lcioj9nYcljZBzXjp1V9w9ENDQALN/N1CbE2TlIzbpnhoLfngrGB03fkKZu2PjRT+0uBEku0JJ0OvzhQ2ytmnPmgjKLeNvmrvtjCzumxMb5sufC7K0J5br8YlClSohrbR07NoZWDdqVWO1VEHM4crnXd9Vd2U7C39FGba2UHt8NOmnySjadsuUNFC2bs2YzSP6q6bKwuVlheJ/PH+i5cHsyDfS2kKy0qcbgDAEfIJylYoRsp/abCEsMje74DeofZeCBMTz8dyve18A17I3Hx33Kjdn7CFMtI3cL5p0TUqVEyjTo78NgoZEWANjxtuVQ27hCxxcQbmPRfQWMtqozamy89zodbxopi2nsucdWVDs9hZcXeVuBVyMZdNxHotWz9jtYIaCQdf6T8VLNogbk3+ughFtHzLb+APtnQN4IgbuqnuyVAhrjpJ5Tpf5KxYvZ4LicrYt1W3D4EDdEfm/FOUm1QlB5GVOnA68VUdt7Dc+oS3cZPDWyvDQtVemOCSTjsucLRFbD2aabINzr0Xdi8MXDhyXVToxosnBPC9spQ1RUtn9nTTqZiZGp4dVZ3M8tF6ajQY1PAAn0Ass2NduZ/MQPhKrxykKMKI7aWzvaG8XEQfPRdOCwwYABouoUX78g8CfWyz9i7iP5T9U/CylDdmjEUJbETyWnC4INEZY6LsdTeNMp8x9Vz1MYWjvUnj8Iz/6ZPom+IbirtmNVoiPkqV2jrn2zGtsWjXKSCd9xpwU5tftWxlmNc8m0wQ0HgZFjy1VVFOqape97ATctDjw4EGyiMadmHI1eiy4DGsygOdeALtGoF7kLsZiWnRzT0n5FQVPPyPjPpf4LMNI3AdP/wAn4gIaM7LDhsSWEkXG9oPwG4qZo1w8S0/npuVNpvnSfQ/RdeFxpYQ4fAiRwO7jHBaQm1pmsOTHvotaLVhcS2owPaZDhIRdJ1rZtWL6YIIIkGxB0jgskQBFnAvpf4RzM/4bybfgebj8JkdFgNp03H2b+48j3H913UbndWkhS658ZgadVuWoxrxwcAR66KJQTIcfhHvwWU5mOLHb4HddH2mb+ogrXSrZM1jUc8lziBlG4AXO4ALYdgFhmjWez7jz7Sn5O7w8HBaHjFM1pMq/+nUy/wCWoLW5lYPjkujJpo8c/MCADe+8le1n+zaC4X0a3e5x0A/MAKL2l2rNEgPw76ZNs1XQnkaYdm80wW22Of7Wpne7RoFMhrQfstcZ4X3rPxv2Z2kTIpEU2hxlxMvjQl1z4blg2kQbADrC0HbGb3KDzzeWtHxJ9FupMxD9fZ0h90FzvM2Hkpxdj03o7aNOXZvsgtBHOJ+AW9yU2BoAGgUTitsODiKbmPgkG12kfum91rSo1tRWztZhQByA475mV0BRjdov+wN246efVbqe1eNN38MO9NfRSkiYyid5XNUwjSZjyXrNp0z+9HJ0tProt5bwVSVmlKRhTogH8+K2EI0rJOKVDSMHMBhahhRK3oCjFCcUwG2WutQDtSf7rbK8VNJlUcowImZ8AurIhKJKK+CSS6BpjgsRTCyhIRS+BR4Grx7JWUIivQ6MWtgL0NXsIEsUKjwsWQavVrrYhrfecB1PyVqK7HpGzKvNFC43tVTYYa17zxAIb5lQGN7UV6hhhDBwABMHiSbeCH/DOXJFFxxO0GM1cJ4SoPGbZqPdFNrgOJa76FVarnfJeSSftEf/AFn4rp2Xst1Wrlp5eZLQYGkk5fTmpabMnNy0WTYlN7ql8zY7xIJAMmwiADN/AFWYLRgsE2k3KwQN/EmIk810LeKpHRCOKCIiosLyF6iAOLHbIp1buEO3OFnee8cjIUDjdjup3c0Pb9pguB95m/18Fa0UygmZy41Io4wjTBYYnhofCfgVk1v2hMcJI+Ej1VlxmxWPOYSx32m7+rdHeN1F4zZz2DvNztH79OZHVo7w8Mw5LCUGjnlxNHEwA3t1Bn13eYKydSIuDHTUjxuR4owMkOk/iBDXcIDhZ/QeS5MbVyglrmkXmYF+YECf5TyWa2ZvRn2G2w729bDu0vVZc2vD2wbi5BjqvVF9j6wO0hAA/Z1Jj+HxA0K8XXHo6+F/k+mIiKjUIiIAIiIAwqUg4Q4Ag6giR5FRlbszQM5GmkeNI5f8o7p8QpZECcU+yHp7Kq0/cqtcOFRgB/mZH+lbWVKgs9h6sOYfUeSk0Wb4osjBejibUngqvjcIaFRxj9m6ILRdsAAyB7wt133vFzcwHULRVwQIj01CjxtET420QFItgZTbUQbEHhFvkthJ37uRMjjA+MLzE7AqMM0spG9kwD/CbDqD5rW7GFlqrTTO7PEHo4S13x5LKXG0YU12jcWgg7xzuPmB6JRxfs/diOE28psViXg7x42N17TwXtIMEtO/iOAtPKVCBX6JwOkSF5K1XAgCwQkqnM6sjbKArRfgku4Kc38FkdAKLS0lel8a26wrUx2bYWJq2mCY1jW3JeNqjdJ6D5qO2nha7j+yylp95lTuzAtDxcHdotNvoHLWje3bDInK/wAWx8Ss27Tbazh/D9CoCjSgkZXNIsabrxO8EzI5zBC6Gg/Td4QbKHJow8siZO0WcT/K76L3/aFP7bfMKHD77+PPpBH0WftDaIncSYPgTp4FGbH5WS36wDpJ/CCfUWWQa86AD8R+Q+q59lYh5cWuOYRmE+8LwQTodbfNSi2jBPZtH9Kzm/VZ95xPId0el/Vc52DSuW5mE6lr3X6gkj0Uii0xRWKICp2UbMteZ+80fFmVcz+yz5kFh/ic30c18+atCKcES+OLKqey1U/vU2+GY+eUSp7ZmzW0WBrb8TABJ42XYiail0OMIx6CIiosIiIAIiIAIiIALyF6iAIzaGwKdWTdjjq5ls34mnuv8RPAhVDa/ZLGN/wjTrNvvNN0dCcp8CF9CRJxTM5ccZFO7D9l30C+tWaG1HDKBmkgEgu0sJIFtdUVxRNFRioqkEREFBERABERABERABERABERABYVKIcCHAEHUESD4FZogDio7Got92m0cosOgNh4La7AM1Aj8JLfgV0IlSJxXw5f1L77/MfML0YT7zvMfRdKJYr4GKOcYT7zvT6IMIOLj4/RdCIwj8DFGj9SbvBPUk/ErNuHaNGgeAWxE6Q8V8PIXqImM0YnBtf7w00O8TwKjcRsxzbjvjhAzeWjuimUUygpdkygpdlcbUa4a2Bu03AJtcOuCvDTEaxHhYb1O18Cx/vNBPHR38wutdHZbGmRJ4ZnEx5lY+F+mYviZo2RhS0Zz+9oOA8eKkkRbpUqNoxxVBERMoIiIAIiIAIiIAIiIAIiIAIiIAIiIAIiIAIi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38516"/>
            <a:ext cx="373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9188" y="4963450"/>
            <a:ext cx="150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Consumption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99452" y="5757716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Egestion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58554" y="5757716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Excretion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4986190"/>
            <a:ext cx="2513830" cy="33855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Growth and Metabolism</a:t>
            </a:r>
            <a:endParaRPr lang="en-US" sz="1600" b="1" dirty="0"/>
          </a:p>
        </p:txBody>
      </p:sp>
      <p:cxnSp>
        <p:nvCxnSpPr>
          <p:cNvPr id="9" name="Straight Arrow Connector 8"/>
          <p:cNvCxnSpPr>
            <a:stCxn id="7" idx="3"/>
            <a:endCxn id="3077" idx="1"/>
          </p:cNvCxnSpPr>
          <p:nvPr/>
        </p:nvCxnSpPr>
        <p:spPr>
          <a:xfrm>
            <a:off x="2704728" y="5132727"/>
            <a:ext cx="343272" cy="15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91200" y="5332782"/>
            <a:ext cx="224713" cy="325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456594" y="5432065"/>
            <a:ext cx="124806" cy="226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3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Modelling Chinook Salmon</a:t>
            </a:r>
            <a:r>
              <a:rPr lang="en-US" sz="3200" dirty="0"/>
              <a:t> </a:t>
            </a:r>
            <a:r>
              <a:rPr lang="en-US" sz="3200" dirty="0" smtClean="0"/>
              <a:t>Consumption of </a:t>
            </a:r>
            <a:r>
              <a:rPr lang="en-US" sz="3200" i="1" dirty="0"/>
              <a:t>Daphnia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2971801"/>
            <a:ext cx="8229600" cy="38861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 err="1" smtClean="0"/>
              <a:t>ER</a:t>
            </a:r>
            <a:r>
              <a:rPr lang="en-US" sz="2800" b="1" baseline="-25000" dirty="0" err="1" smtClean="0"/>
              <a:t>z,t</a:t>
            </a:r>
            <a:r>
              <a:rPr lang="en-US" sz="2800" b="1" dirty="0" smtClean="0"/>
              <a:t> </a:t>
            </a:r>
            <a:r>
              <a:rPr lang="en-US" sz="2800" b="1" dirty="0"/>
              <a:t>= </a:t>
            </a:r>
            <a:r>
              <a:rPr lang="en-US" sz="2800" b="1" dirty="0" smtClean="0"/>
              <a:t>(π 3.787</a:t>
            </a:r>
            <a:r>
              <a:rPr lang="en-US" sz="3000" b="1" dirty="0" smtClean="0">
                <a:latin typeface="Gigi" panose="04040504061007020D02" pitchFamily="82" charset="0"/>
              </a:rPr>
              <a:t>L</a:t>
            </a:r>
            <a:r>
              <a:rPr lang="en-US" sz="2800" b="1" baseline="30000" dirty="0" smtClean="0"/>
              <a:t>0.4747</a:t>
            </a:r>
            <a:r>
              <a:rPr lang="en-US" sz="2800" b="1" baseline="-25000" dirty="0" smtClean="0"/>
              <a:t>z,t</a:t>
            </a:r>
            <a:r>
              <a:rPr lang="en-US" sz="2800" b="1" dirty="0" smtClean="0"/>
              <a:t> TL</a:t>
            </a:r>
            <a:r>
              <a:rPr lang="en-US" sz="2800" b="1" baseline="30000" dirty="0" smtClean="0"/>
              <a:t>0.9463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2</a:t>
            </a:r>
            <a:r>
              <a:rPr lang="en-US" sz="2800" b="1" baseline="-25000" dirty="0" smtClean="0"/>
              <a:t>z,t</a:t>
            </a:r>
            <a:r>
              <a:rPr lang="en-US" sz="2800" b="1" dirty="0" smtClean="0"/>
              <a:t> </a:t>
            </a:r>
            <a:r>
              <a:rPr lang="en-US" sz="2800" b="1" dirty="0" err="1"/>
              <a:t>SS</a:t>
            </a:r>
            <a:r>
              <a:rPr lang="en-US" sz="2800" b="1" baseline="-25000" dirty="0" err="1"/>
              <a:t>t</a:t>
            </a:r>
            <a:r>
              <a:rPr lang="en-US" sz="2800" b="1" baseline="-25000" dirty="0" smtClean="0"/>
              <a:t> </a:t>
            </a:r>
            <a:r>
              <a:rPr lang="en-US" sz="2800" b="1" dirty="0" err="1" smtClean="0"/>
              <a:t>PD</a:t>
            </a:r>
            <a:r>
              <a:rPr lang="en-US" sz="2800" b="1" baseline="-25000" dirty="0" err="1" smtClean="0"/>
              <a:t>z,t</a:t>
            </a:r>
            <a:endParaRPr lang="en-US" sz="2800" b="1" baseline="-250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ER = Encounter Rate </a:t>
            </a:r>
            <a:r>
              <a:rPr lang="en-US" sz="1900" dirty="0" smtClean="0"/>
              <a:t>(</a:t>
            </a:r>
            <a:r>
              <a:rPr lang="en-US" sz="1900" dirty="0"/>
              <a:t>prey per hour at depth z and diel time period </a:t>
            </a:r>
            <a:r>
              <a:rPr lang="en-US" sz="1900" dirty="0" smtClean="0"/>
              <a:t>t)</a:t>
            </a:r>
          </a:p>
          <a:p>
            <a:pPr marL="0" indent="0">
              <a:buNone/>
            </a:pPr>
            <a:r>
              <a:rPr lang="en-US" sz="2800" dirty="0" smtClean="0">
                <a:latin typeface="Gigi" panose="04040504061007020D02" pitchFamily="82" charset="0"/>
              </a:rPr>
              <a:t>L </a:t>
            </a:r>
            <a:r>
              <a:rPr lang="en-US" sz="2800" dirty="0" smtClean="0"/>
              <a:t>= Light </a:t>
            </a:r>
            <a:r>
              <a:rPr lang="en-US" sz="1900" dirty="0" smtClean="0"/>
              <a:t>(lux)</a:t>
            </a:r>
          </a:p>
          <a:p>
            <a:pPr marL="0" indent="0">
              <a:buNone/>
            </a:pPr>
            <a:r>
              <a:rPr lang="en-US" sz="2800" dirty="0" smtClean="0"/>
              <a:t>TL = Total </a:t>
            </a:r>
            <a:r>
              <a:rPr lang="en-US" sz="2800" dirty="0"/>
              <a:t>Length </a:t>
            </a:r>
            <a:r>
              <a:rPr lang="en-US" sz="1900" dirty="0" smtClean="0"/>
              <a:t>(of prey)</a:t>
            </a:r>
          </a:p>
          <a:p>
            <a:pPr marL="0" indent="0">
              <a:buNone/>
            </a:pPr>
            <a:r>
              <a:rPr lang="en-US" sz="2800" dirty="0" smtClean="0"/>
              <a:t>SS = Swimming Speed </a:t>
            </a:r>
          </a:p>
          <a:p>
            <a:pPr marL="0" indent="0">
              <a:buNone/>
            </a:pPr>
            <a:r>
              <a:rPr lang="en-US" sz="2800" dirty="0" smtClean="0"/>
              <a:t>PD = Prey Density </a:t>
            </a:r>
            <a:r>
              <a:rPr lang="en-US" sz="1900" dirty="0" smtClean="0"/>
              <a:t>(vertical distribution)</a:t>
            </a:r>
            <a:r>
              <a:rPr lang="en-US" sz="2800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13390" y="6519446"/>
            <a:ext cx="2930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Mazur and Beauchamp 2006</a:t>
            </a:r>
            <a:endParaRPr lang="en-US" sz="1600" dirty="0"/>
          </a:p>
        </p:txBody>
      </p:sp>
      <p:sp>
        <p:nvSpPr>
          <p:cNvPr id="5" name="Left Brace 4"/>
          <p:cNvSpPr/>
          <p:nvPr/>
        </p:nvSpPr>
        <p:spPr>
          <a:xfrm rot="5400000">
            <a:off x="4629150" y="-241797"/>
            <a:ext cx="190500" cy="4876800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16136" y="1732021"/>
            <a:ext cx="174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Volume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 rot="5400000">
            <a:off x="4210049" y="742953"/>
            <a:ext cx="190502" cy="4038600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3012" y="231826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Reaction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Physical Conditions and Resource Availability for Chinook Salmon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3130" y="1690256"/>
            <a:ext cx="8983051" cy="4641272"/>
            <a:chOff x="76202" y="914400"/>
            <a:chExt cx="8983051" cy="464127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282"/>
            <a:stretch/>
          </p:blipFill>
          <p:spPr bwMode="auto">
            <a:xfrm>
              <a:off x="83130" y="914400"/>
              <a:ext cx="8976123" cy="256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848"/>
            <a:stretch/>
          </p:blipFill>
          <p:spPr bwMode="auto">
            <a:xfrm>
              <a:off x="76202" y="3352799"/>
              <a:ext cx="8976123" cy="2202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2693496" y="3435929"/>
              <a:ext cx="3845848" cy="692721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49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for </a:t>
            </a:r>
            <a:r>
              <a:rPr lang="en-US" dirty="0" err="1" smtClean="0"/>
              <a:t>BioE</a:t>
            </a:r>
            <a:r>
              <a:rPr lang="en-US" dirty="0" smtClean="0"/>
              <a:t> 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Temperature strata</a:t>
            </a:r>
          </a:p>
          <a:p>
            <a:r>
              <a:rPr lang="en-US" dirty="0" smtClean="0"/>
              <a:t>Light extinction coefficient</a:t>
            </a:r>
          </a:p>
          <a:p>
            <a:r>
              <a:rPr lang="en-US" dirty="0" smtClean="0"/>
              <a:t>Predicted Chinook depth in June vs. August</a:t>
            </a:r>
          </a:p>
          <a:p>
            <a:pPr lvl="1"/>
            <a:r>
              <a:rPr lang="en-US" dirty="0" smtClean="0"/>
              <a:t>Optimal growth temp 15.5 </a:t>
            </a:r>
            <a:r>
              <a:rPr lang="en-US" dirty="0"/>
              <a:t>°</a:t>
            </a:r>
            <a:r>
              <a:rPr lang="en-US" dirty="0" smtClean="0"/>
              <a:t>C (</a:t>
            </a:r>
            <a:r>
              <a:rPr lang="en-US" dirty="0" err="1"/>
              <a:t>Jobling</a:t>
            </a:r>
            <a:r>
              <a:rPr lang="en-US" dirty="0"/>
              <a:t> </a:t>
            </a:r>
            <a:r>
              <a:rPr lang="en-US" dirty="0" smtClean="0"/>
              <a:t>1981)</a:t>
            </a:r>
          </a:p>
          <a:p>
            <a:r>
              <a:rPr lang="en-US" dirty="0" smtClean="0"/>
              <a:t>Prey densities (PD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i="1" dirty="0" smtClean="0"/>
              <a:t>Daphnia</a:t>
            </a:r>
            <a:r>
              <a:rPr lang="en-US" dirty="0" smtClean="0"/>
              <a:t>) at predicted depth</a:t>
            </a:r>
          </a:p>
          <a:p>
            <a:r>
              <a:rPr lang="en-US" dirty="0" smtClean="0"/>
              <a:t>Encounter rate (ER) at depth based on light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volume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available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Optimal growth temperatures of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Largemouth Bass 28.1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28.6 °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Díaz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2007)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Rainbow Trout  16.5 to 17.2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°C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Jobling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1981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00" y="379259"/>
            <a:ext cx="5124186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/>
          <a:stretch/>
        </p:blipFill>
        <p:spPr bwMode="auto">
          <a:xfrm>
            <a:off x="4880829" y="379259"/>
            <a:ext cx="4321423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4978812" y="2902422"/>
            <a:ext cx="356419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9093" y="2608631"/>
            <a:ext cx="3498611" cy="0"/>
          </a:xfrm>
          <a:prstGeom prst="line">
            <a:avLst/>
          </a:prstGeom>
          <a:ln w="19050">
            <a:solidFill>
              <a:srgbClr val="FD880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63176" y="306445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r>
              <a:rPr lang="en-US" dirty="0" smtClean="0">
                <a:latin typeface="Calibri"/>
              </a:rPr>
              <a:t>°C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82841" y="228721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r>
              <a:rPr lang="en-US" dirty="0" smtClean="0">
                <a:latin typeface="Calibri"/>
              </a:rPr>
              <a:t>°C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53841" y="2471878"/>
            <a:ext cx="3429000" cy="777240"/>
          </a:xfrm>
          <a:prstGeom prst="rect">
            <a:avLst/>
          </a:prstGeom>
          <a:solidFill>
            <a:srgbClr val="00206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15682" y="2756112"/>
            <a:ext cx="3429000" cy="1130088"/>
          </a:xfrm>
          <a:prstGeom prst="rect">
            <a:avLst/>
          </a:prstGeom>
          <a:solidFill>
            <a:srgbClr val="00206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444682" y="370153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r>
              <a:rPr lang="en-US" dirty="0" smtClean="0">
                <a:latin typeface="Calibri"/>
              </a:rPr>
              <a:t>°C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415186" y="2606795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r>
              <a:rPr lang="en-US" dirty="0" smtClean="0">
                <a:latin typeface="Calibri"/>
              </a:rPr>
              <a:t>°C</a:t>
            </a:r>
            <a:endParaRPr lang="en-US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3" t="77804"/>
          <a:stretch/>
        </p:blipFill>
        <p:spPr bwMode="auto">
          <a:xfrm>
            <a:off x="5224487" y="5715000"/>
            <a:ext cx="1817053" cy="87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9284" y="4267200"/>
            <a:ext cx="152157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June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512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Fall Creek </a:t>
            </a:r>
            <a:r>
              <a:rPr lang="en-US" sz="3200" i="1" dirty="0" smtClean="0"/>
              <a:t>Daphnia</a:t>
            </a:r>
            <a:r>
              <a:rPr lang="en-US" sz="3200" dirty="0" smtClean="0"/>
              <a:t> Densities Change Through the Summer (# / m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642" y="1639951"/>
            <a:ext cx="1981200" cy="5364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May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40736"/>
              </p:ext>
            </p:extLst>
          </p:nvPr>
        </p:nvGraphicFramePr>
        <p:xfrm>
          <a:off x="3581400" y="7467600"/>
          <a:ext cx="2362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26"/>
          <a:stretch/>
        </p:blipFill>
        <p:spPr bwMode="auto">
          <a:xfrm>
            <a:off x="-19050" y="1908175"/>
            <a:ext cx="207645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1641539"/>
            <a:ext cx="1981200" cy="5364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June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896909" y="1639951"/>
            <a:ext cx="1981200" cy="5364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July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7162800" y="1639951"/>
            <a:ext cx="1981200" cy="5364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August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23"/>
          <a:stretch/>
        </p:blipFill>
        <p:spPr bwMode="auto">
          <a:xfrm>
            <a:off x="2246842" y="1908175"/>
            <a:ext cx="2020357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73"/>
          <a:stretch/>
        </p:blipFill>
        <p:spPr bwMode="auto">
          <a:xfrm>
            <a:off x="4512734" y="1908175"/>
            <a:ext cx="2116665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70"/>
          <a:stretch/>
        </p:blipFill>
        <p:spPr bwMode="auto">
          <a:xfrm>
            <a:off x="6778625" y="1908175"/>
            <a:ext cx="2136775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3" t="77804"/>
          <a:stretch/>
        </p:blipFill>
        <p:spPr bwMode="auto">
          <a:xfrm>
            <a:off x="7326947" y="5985180"/>
            <a:ext cx="1817053" cy="87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713704" y="3505200"/>
            <a:ext cx="152399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13704" y="3352800"/>
            <a:ext cx="1523999" cy="0"/>
          </a:xfrm>
          <a:prstGeom prst="line">
            <a:avLst/>
          </a:prstGeom>
          <a:ln w="19050">
            <a:solidFill>
              <a:srgbClr val="FD880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26946" y="5169312"/>
            <a:ext cx="152399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97451" y="3581400"/>
            <a:ext cx="1523999" cy="0"/>
          </a:xfrm>
          <a:prstGeom prst="line">
            <a:avLst/>
          </a:prstGeom>
          <a:ln w="19050">
            <a:solidFill>
              <a:srgbClr val="FD880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4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tradeoffs of deep drawdown: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Decreased water clarity 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ia increased </a:t>
            </a:r>
            <a:r>
              <a:rPr lang="en-US" dirty="0" err="1" smtClean="0"/>
              <a:t>resuspension</a:t>
            </a:r>
            <a:r>
              <a:rPr lang="en-US" dirty="0" smtClean="0"/>
              <a:t> of fine sediments </a:t>
            </a:r>
          </a:p>
          <a:p>
            <a:r>
              <a:rPr lang="en-US" dirty="0"/>
              <a:t>Decreased oxygen at </a:t>
            </a:r>
            <a:r>
              <a:rPr lang="en-US" dirty="0" smtClean="0"/>
              <a:t>depth</a:t>
            </a:r>
          </a:p>
          <a:p>
            <a:r>
              <a:rPr lang="en-US" dirty="0" smtClean="0"/>
              <a:t>Altered seasonal zooplankton availability</a:t>
            </a:r>
            <a:endParaRPr lang="en-US" dirty="0"/>
          </a:p>
          <a:p>
            <a:r>
              <a:rPr lang="en-US" dirty="0" smtClean="0"/>
              <a:t>Increased potential for spatial overlap of juvenile Chinook Salmon and zooplankton prey  </a:t>
            </a:r>
          </a:p>
          <a:p>
            <a:pPr lvl="1"/>
            <a:r>
              <a:rPr lang="en-US" dirty="0" smtClean="0"/>
              <a:t>Potential for increasing growth rates</a:t>
            </a:r>
          </a:p>
          <a:p>
            <a:r>
              <a:rPr lang="en-US" dirty="0"/>
              <a:t>I</a:t>
            </a:r>
            <a:r>
              <a:rPr lang="en-US" dirty="0" smtClean="0"/>
              <a:t>ncreased exposure to remaining warm water *predators* with contraction of temperature zones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9900530">
            <a:off x="3924631" y="5467351"/>
            <a:ext cx="5334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43400" y="5566521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507182" y="5337921"/>
            <a:ext cx="3276600" cy="1371600"/>
          </a:xfrm>
          <a:prstGeom prst="wedgeRoundRectCallout">
            <a:avLst>
              <a:gd name="adj1" fmla="val -57411"/>
              <a:gd name="adj2" fmla="val -18434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expect </a:t>
            </a:r>
            <a:r>
              <a:rPr lang="en-US" dirty="0" err="1" smtClean="0">
                <a:solidFill>
                  <a:schemeClr val="tx1"/>
                </a:solidFill>
              </a:rPr>
              <a:t>resuspension</a:t>
            </a:r>
            <a:r>
              <a:rPr lang="en-US" dirty="0" smtClean="0">
                <a:solidFill>
                  <a:schemeClr val="tx1"/>
                </a:solidFill>
              </a:rPr>
              <a:t> to decrease across years, likely reducing these effects…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:\sampling\Photos\Fish\101NIKON\DSCN0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84"/>
            <a:ext cx="9144000" cy="68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368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8229600" cy="990600"/>
          </a:xfrm>
        </p:spPr>
        <p:txBody>
          <a:bodyPr/>
          <a:lstStyle/>
          <a:p>
            <a:r>
              <a:rPr lang="en-US" dirty="0" smtClean="0"/>
              <a:t>Special </a:t>
            </a:r>
            <a:r>
              <a:rPr lang="en-US" dirty="0"/>
              <a:t>T</a:t>
            </a:r>
            <a:r>
              <a:rPr lang="en-US" dirty="0" smtClean="0"/>
              <a:t>hanks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4876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426" y="1295400"/>
            <a:ext cx="8694174" cy="50292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400" b="1" dirty="0" smtClean="0"/>
              <a:t>USACE</a:t>
            </a:r>
          </a:p>
          <a:p>
            <a:pPr>
              <a:tabLst>
                <a:tab pos="457200" algn="l"/>
              </a:tabLst>
            </a:pPr>
            <a:r>
              <a:rPr lang="en-US" sz="1400" i="1" dirty="0" smtClean="0"/>
              <a:t>	Lookout </a:t>
            </a:r>
            <a:r>
              <a:rPr lang="en-US" sz="1400" i="1" dirty="0"/>
              <a:t>Point</a:t>
            </a:r>
          </a:p>
          <a:p>
            <a:pPr>
              <a:tabLst>
                <a:tab pos="457200" algn="l"/>
              </a:tabLst>
            </a:pPr>
            <a:r>
              <a:rPr lang="en-US" sz="1400" dirty="0"/>
              <a:t>		Greg Taylor</a:t>
            </a:r>
          </a:p>
          <a:p>
            <a:pPr>
              <a:tabLst>
                <a:tab pos="457200" algn="l"/>
              </a:tabLst>
            </a:pPr>
            <a:r>
              <a:rPr lang="en-US" sz="1400" dirty="0"/>
              <a:t>		Todd </a:t>
            </a:r>
            <a:r>
              <a:rPr lang="en-US" sz="1400" dirty="0" smtClean="0"/>
              <a:t>Pierce</a:t>
            </a:r>
            <a:endParaRPr lang="en-US" sz="1400" i="1" dirty="0" smtClean="0"/>
          </a:p>
          <a:p>
            <a:pPr>
              <a:tabLst>
                <a:tab pos="457200" algn="l"/>
              </a:tabLst>
            </a:pPr>
            <a:r>
              <a:rPr lang="en-US" sz="1400" i="1" dirty="0" smtClean="0"/>
              <a:t>	Portland</a:t>
            </a:r>
          </a:p>
          <a:p>
            <a:pPr>
              <a:tabLst>
                <a:tab pos="457200" algn="l"/>
              </a:tabLst>
            </a:pPr>
            <a:r>
              <a:rPr lang="en-US" sz="1400" dirty="0" smtClean="0"/>
              <a:t>		Cindy Studebaker</a:t>
            </a:r>
          </a:p>
          <a:p>
            <a:pPr>
              <a:tabLst>
                <a:tab pos="457200" algn="l"/>
              </a:tabLst>
            </a:pPr>
            <a:r>
              <a:rPr lang="en-US" sz="1400" dirty="0" smtClean="0"/>
              <a:t>		Bob Wertheimer</a:t>
            </a:r>
          </a:p>
          <a:p>
            <a:pPr>
              <a:tabLst>
                <a:tab pos="457200" algn="l"/>
              </a:tabLst>
            </a:pPr>
            <a:r>
              <a:rPr lang="en-US" sz="1400" b="1" dirty="0" smtClean="0"/>
              <a:t>OSU</a:t>
            </a:r>
          </a:p>
          <a:p>
            <a:pPr>
              <a:tabLst>
                <a:tab pos="457200" algn="l"/>
              </a:tabLst>
            </a:pPr>
            <a:r>
              <a:rPr lang="en-US" sz="1400" dirty="0" smtClean="0"/>
              <a:t>		Brendan Coffin </a:t>
            </a:r>
          </a:p>
          <a:p>
            <a:pPr>
              <a:tabLst>
                <a:tab pos="457200" algn="l"/>
              </a:tabLst>
            </a:pPr>
            <a:r>
              <a:rPr lang="en-US" sz="1400" dirty="0" smtClean="0"/>
              <a:t>		Brent Johnson</a:t>
            </a:r>
          </a:p>
          <a:p>
            <a:pPr>
              <a:tabLst>
                <a:tab pos="457200" algn="l"/>
              </a:tabLst>
            </a:pPr>
            <a:r>
              <a:rPr lang="en-US" sz="1400" dirty="0" smtClean="0"/>
              <a:t>		Margaret Whitmore</a:t>
            </a:r>
          </a:p>
          <a:p>
            <a:pPr>
              <a:tabLst>
                <a:tab pos="457200" algn="l"/>
              </a:tabLst>
            </a:pPr>
            <a:r>
              <a:rPr lang="en-US" sz="1400" dirty="0" smtClean="0"/>
              <a:t>		Randy Wildman</a:t>
            </a:r>
          </a:p>
          <a:p>
            <a:pPr>
              <a:tabLst>
                <a:tab pos="457200" algn="l"/>
              </a:tabLst>
            </a:pPr>
            <a:r>
              <a:rPr lang="en-US" sz="1400" i="1" dirty="0" smtClean="0"/>
              <a:t>	Grad. Committee</a:t>
            </a:r>
          </a:p>
          <a:p>
            <a:pPr>
              <a:tabLst>
                <a:tab pos="457200" algn="l"/>
              </a:tabLst>
            </a:pPr>
            <a:r>
              <a:rPr lang="en-US" sz="1400" dirty="0" smtClean="0"/>
              <a:t>		Jason Dunham</a:t>
            </a:r>
          </a:p>
          <a:p>
            <a:pPr>
              <a:tabLst>
                <a:tab pos="457200" algn="l"/>
              </a:tabLst>
            </a:pPr>
            <a:r>
              <a:rPr lang="en-US" sz="1400" dirty="0" smtClean="0"/>
              <a:t>		Angela </a:t>
            </a:r>
            <a:r>
              <a:rPr lang="en-US" sz="1400" dirty="0" err="1" smtClean="0"/>
              <a:t>Strecker</a:t>
            </a:r>
            <a:endParaRPr lang="en-US" sz="1400" dirty="0" smtClean="0"/>
          </a:p>
          <a:p>
            <a:pPr>
              <a:tabLst>
                <a:tab pos="457200" algn="l"/>
              </a:tabLst>
            </a:pPr>
            <a:r>
              <a:rPr lang="en-US" sz="1400" dirty="0" smtClean="0"/>
              <a:t>		Steve Arnold</a:t>
            </a:r>
            <a:endParaRPr lang="en-US" sz="1400" dirty="0"/>
          </a:p>
          <a:p>
            <a:pPr>
              <a:tabLst>
                <a:tab pos="457200" algn="l"/>
              </a:tabLst>
            </a:pPr>
            <a:r>
              <a:rPr lang="en-US" sz="1400" b="1" dirty="0" smtClean="0"/>
              <a:t>ODFW</a:t>
            </a:r>
          </a:p>
          <a:p>
            <a:pPr>
              <a:tabLst>
                <a:tab pos="457200" algn="l"/>
              </a:tabLst>
            </a:pPr>
            <a:r>
              <a:rPr lang="en-US" sz="1400" dirty="0" smtClean="0"/>
              <a:t>		Michele Weaver</a:t>
            </a:r>
          </a:p>
          <a:p>
            <a:pPr>
              <a:tabLst>
                <a:tab pos="457200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	Dan Peck</a:t>
            </a:r>
          </a:p>
          <a:p>
            <a:pPr>
              <a:tabLst>
                <a:tab pos="457200" algn="l"/>
              </a:tabLst>
            </a:pPr>
            <a:r>
              <a:rPr lang="en-US" sz="1400" i="1" dirty="0" smtClean="0"/>
              <a:t>	Springfield </a:t>
            </a:r>
          </a:p>
          <a:p>
            <a:pPr>
              <a:tabLst>
                <a:tab pos="457200" algn="l"/>
              </a:tabLst>
            </a:pPr>
            <a:r>
              <a:rPr lang="en-US" sz="1400" dirty="0" smtClean="0"/>
              <a:t>		Jeff </a:t>
            </a:r>
            <a:r>
              <a:rPr lang="en-US" sz="1400" dirty="0" err="1" smtClean="0"/>
              <a:t>Ziller</a:t>
            </a:r>
            <a:endParaRPr lang="en-US" sz="1400" dirty="0" smtClean="0"/>
          </a:p>
          <a:p>
            <a:pPr>
              <a:tabLst>
                <a:tab pos="457200" algn="l"/>
              </a:tabLst>
            </a:pPr>
            <a:r>
              <a:rPr lang="en-US" sz="1400" dirty="0" smtClean="0"/>
              <a:t>		Kelly Reis</a:t>
            </a:r>
          </a:p>
          <a:p>
            <a:pPr>
              <a:tabLst>
                <a:tab pos="457200" algn="l"/>
              </a:tabLst>
            </a:pPr>
            <a:r>
              <a:rPr lang="en-US" sz="1400" dirty="0" smtClean="0"/>
              <a:t>		Shannon Richardson</a:t>
            </a:r>
          </a:p>
          <a:p>
            <a:pPr>
              <a:tabLst>
                <a:tab pos="457200" algn="l"/>
              </a:tabLst>
            </a:pPr>
            <a:r>
              <a:rPr lang="en-US" sz="1400" i="1" dirty="0" smtClean="0"/>
              <a:t>	Reservoir Dogs</a:t>
            </a:r>
          </a:p>
          <a:p>
            <a:pPr>
              <a:tabLst>
                <a:tab pos="457200" algn="l"/>
              </a:tabLst>
            </a:pPr>
            <a:r>
              <a:rPr lang="en-US" sz="1400" dirty="0" smtClean="0"/>
              <a:t>		Tom Friesen</a:t>
            </a:r>
          </a:p>
          <a:p>
            <a:pPr>
              <a:tabLst>
                <a:tab pos="457200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	Fred </a:t>
            </a:r>
            <a:r>
              <a:rPr lang="en-US" sz="1400" dirty="0" err="1" smtClean="0"/>
              <a:t>Monzyk</a:t>
            </a:r>
            <a:r>
              <a:rPr lang="en-US" sz="1400" dirty="0" smtClean="0"/>
              <a:t> </a:t>
            </a:r>
          </a:p>
          <a:p>
            <a:pPr>
              <a:tabLst>
                <a:tab pos="457200" algn="l"/>
              </a:tabLst>
            </a:pPr>
            <a:r>
              <a:rPr lang="en-US" sz="1400" dirty="0" smtClean="0"/>
              <a:t>		Jeremy </a:t>
            </a:r>
            <a:r>
              <a:rPr lang="en-US" sz="1400" dirty="0" err="1" smtClean="0"/>
              <a:t>Romer</a:t>
            </a:r>
            <a:endParaRPr lang="en-US" sz="1400" dirty="0" smtClean="0"/>
          </a:p>
          <a:p>
            <a:pPr>
              <a:tabLst>
                <a:tab pos="457200" algn="l"/>
              </a:tabLst>
            </a:pPr>
            <a:r>
              <a:rPr lang="en-US" sz="1400" dirty="0" smtClean="0"/>
              <a:t>		Ryan </a:t>
            </a:r>
            <a:r>
              <a:rPr lang="en-US" sz="1400" dirty="0" err="1" smtClean="0"/>
              <a:t>Emig</a:t>
            </a:r>
            <a:endParaRPr lang="en-US" sz="1400" dirty="0" smtClean="0"/>
          </a:p>
          <a:p>
            <a:pPr>
              <a:tabLst>
                <a:tab pos="457200" algn="l"/>
              </a:tabLst>
            </a:pPr>
            <a:r>
              <a:rPr lang="en-US" sz="1400" b="1" dirty="0" smtClean="0"/>
              <a:t>NOAA</a:t>
            </a:r>
            <a:endParaRPr lang="en-US" sz="1400" b="1" dirty="0"/>
          </a:p>
          <a:p>
            <a:pPr>
              <a:tabLst>
                <a:tab pos="457200" algn="l"/>
              </a:tabLst>
            </a:pPr>
            <a:r>
              <a:rPr lang="en-US" sz="1400" dirty="0" smtClean="0"/>
              <a:t>		Kim Hatfield</a:t>
            </a:r>
          </a:p>
          <a:p>
            <a:pPr>
              <a:tabLst>
                <a:tab pos="457200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	</a:t>
            </a:r>
          </a:p>
          <a:p>
            <a:pPr>
              <a:tabLst>
                <a:tab pos="457200" algn="l"/>
              </a:tabLst>
            </a:pPr>
            <a:r>
              <a:rPr lang="en-US" sz="1400" dirty="0" smtClean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3043084"/>
            <a:ext cx="480060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 smtClean="0"/>
              <a:t>…the RM&amp;E folks and many</a:t>
            </a:r>
            <a:r>
              <a:rPr lang="en-US" sz="3200" i="1" dirty="0"/>
              <a:t>, many others!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dwallpapers.in/walls/inside_lake_hd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315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54" y="3259477"/>
            <a:ext cx="140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tpwd.texas.gov/fishboat/fish/images/inland_species/lmbassbi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2038811" cy="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67930"/>
            <a:ext cx="419945" cy="65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255" y="2567407"/>
            <a:ext cx="419945" cy="65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4095"/>
            <a:ext cx="419945" cy="65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6F1"/>
              </a:clrFrom>
              <a:clrTo>
                <a:srgbClr val="FFF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741" y="1941952"/>
            <a:ext cx="1157288" cy="866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0" descr="data:image/jpeg;base64,/9j/4AAQSkZJRgABAQAAAQABAAD/2wCEAAkGBxQTEhUTExQWFhUXGB0bGBcYGR4aHBsgHBoeGyAgIB4YHyggHBwlHBwaIjEiJiksLi8uHR8zODMsNygtLisBCgoKDg0OGxAQGywkICYsLCw0Ly8sLCwsMDQsLDQsLC8sLyw0LDQtLCwvLCwsNDQ0Lyw0LywsLC8vNCwsLDQsLP/AABEIAMIBAwMBIgACEQEDEQH/xAAbAAACAwEBAQAAAAAAAAAAAAAEBQADBgIBB//EAD4QAAIBAgUCBAQEBQMEAQUBAAECEQMhAAQFEjFBUQYTImEycYGRFCNCsVKhwdHwM+HxJENignIVFjRTwgf/xAAZAQADAQEBAAAAAAAAAAAAAAACAwQBAAX/xAA0EQACAQMDAgMHAgYDAQAAAAABAgADESESMfAiQRMyUQRhcYGRscGh0SMzQlLh8UNi4hT/2gAMAwEAAhEDEQA/AG+byblFLEE0ro1MkHeU2uGZD+kzTFtpiTJthjRrZSiq5dNxIJcszere0sSCpADXIkDi3GOtNziCsiVHIWmvmEpYb2MqCIJE7mICkWUgiBjPV/DRGbeojFlU74tB3X7yR8seZUcL1bDtz5/rEioApabE1no5fYIY1Lbzcj0ixgAWFrCMXUajeWKYOxVE7u/zOEunZxBL1IPPoHE8CB0/3ODDVLIatQRTUWWbfX3wumzMuIKtcS3Nam0+VSChqlgZife+K6DigNqKPxJC7lJJBBPJ9sSjT8sM9ZVZXddrINxBIsPv2wXp+VdENSqSXI9RaJCiSo+2OFjf+0bn15+kzVqPuEBzNVaCtVYBqjM0EnqQZ2jkAe2FOnUHqVVpqJZiGqHptm4v0GAtQ1E1ahqMno+FAO4/znG48J6V5FIO6xWcX7hZsPtjUBqN6CDq8Q52Ef06SqoVRCqIAxRURSeMdCcDZjMQP64qZ+yx+owbUWUA9zxhFmqgCspAvb/nDlk3+prCPSen1wnqZTd+ZZgokAGCzA9zYX6nEzPfJ2iXqAbxW48umu7chIIEGL9JJ+nGGuTpA2rwzAo4JbcWgfDAsqgmD0Iwgz2a9YMySSCjyxUkRNzAN/l1i2CjQqCmu0QzelLWPS8826D54nRrt4h+UWn9zQfxJ4uFRwyMESkT5ZiJkbY5iI4x5Sqv5TBWk1FHmXj3IsCQzFgIHf64L8OeFA5LsWIpQY4BbkjtHGJqtfLo1ICTDeraCQZAJO1YJv09u/OuxvrOTCZrdRlen06KsxJ2yxPlou30EEKl+rkDj1CGv2bNrdcK1elTUrMQeQFFz7ARYe2AcjVIXy6dEh94cM8AxMxHIiW6zc4vbSnrVmo+YVpR61URuLcie2MC1GYIMH3787/GcC3lE6WhJnMV2KVEJp7SV9zbrz/LFSagWFPyqexltuYQNvTjr88NszptOmogSQABJmB2HbC7UKwp0zJgt/FxbqB7T/xODqLbzGEcbxPrWaKgp5g3EesliBDDieQL9P7jFFQMtA1H/wBRySRwY/igEiSfeMTS8o2ZrweIJJA6Adxa42j5n6YP8TVAKwpqDFNYIPG4wFuewwkAvn0irl88/PPhA/B+UNWuimSqjc4Nh7D3g4+rrBHHHGMj4fywpUQVBlzEi/Xv2xrqHA9sXey7XlVAEDMsVY4GA8w1iOuDG74D1Cyk4sIuI+K/MIPxDDLJ1d3T54zWYc2MDaee/wC+LqOsLTDKgZyOTExiPxACSYKta95qM3mlpiSb9BjA+IdTk7j65DbEuS7Kvw2soDbZbpuxNa1Zl21d6uCAQhaCQzbRYmVWTJaOBgDK0K1auN3mh1qEk7VKUFdTYEm/o8swVIJb5wqtWL7bc5/mKZ77Tunp9Sq1VKXkPVqAM7htopBl8r0kgsbobA9oNxG1opQyy7UABLSwHxO0XY9/rjPUs2lBEpUmfYAZq7Lu0m5KiOZ6Ri+hSMjrWUXJmWD+3At9f2x1OqKeALmaCFPvmF8TZ3zMzUqeay7iDtHT0iB9seYD1qlUevUZZILWgSLW63PGJhgqMB2mDbMd0a1aqgXf5jMSwfcX8tTwoMdT7SOMNatGpTopQCk12Ebx0EzJPy6Xwx0/TEoutCkrNENUMXt0MfOe3GGmQipXZwSUpjaJ79cKSl4jAMMbxejUbGZ4aR5I7ueeuLsrmN9RVAUrTYSrfqJtbpbDTXF2IWAJc2QASSewGFflkU0p0yGNRoO+zqTMtESIxtQPqsnfAguLGwjTRFWvW83YyUksqMRBqA3IVbWHXCzxvrW9jSpklaf+oQYBm3T7YN1R/wAJTp0acAuIlug6n5/PGXy2XGYJTopl2IgQeY944xlWrpXRawEF3sNAlngdKbuWrI60kjYCIUkGet/e1sfS9S1FaVM1IJHtfHzymX3bKQO3p/CABA59sbHL5LfRCVCIIIIPvg6VXSLWjKTWFhONH8RU68gmD2/bjHdZi7ekekG+BtG8O0qB9CdZMTc/XB+dn4RAn7n2wyzH4fSGbkX2EBr1N0qCAq3O7gxzjJ6u1UVfT6FAJBRS0nlVJMAC0W7Xxqs80RRon1sQSGDR1mGi0f8AiCQSMZrUs0GdUppe0oGBDP7Eckbo3cmDxOJXFzZdhznvidGo+7mJxpeTarVNStHoEtNgewHztYdMMrs07fW7AUhM+oH34ED5YGrZb8oKKgDo0upPxMT7cjgD74c+DaXmFsxsikBFHcZvJ3FQeB0nrjaS+K2kbCEBqNhzn2h+pOMtRWnTgO5vJuSeSBN/9xjM6fUCOap/RBsLk+qORY3gwe4i2LtdzZqVGYgATsiRwpPxA8TPbqPqtyLEjzbNTQiQOSfl/X2wVWoA9x22/H7/ACmM4Jv6c/b6Rxl8wUB3oxerdLdD7jjGr0fTxSpibtFyecLPD+Uao3nPxwi9B740VVwqkkwBcnFns1PSpdtzGUkIFzvEOo0RLOxhRcni3uf84xgdY1TzWgRAJjbukX/UQ0EMBMACx5OGHjLxCWlKd1axHX2iRcmT344PGBPDGgGvVLkyiMC5JNyASqxcbAG3WPYe5hf+LUxtFt1tYTUaLRFGg0kFluzcD5D2AH8zYcYywDPXH6nqtN79PftxjX63lQMtUiSYNxA6e9sZ7wBlnr1A7WWkLekTJ9wfc43wm1WE7TkLebejQVQigfCIjphgtserSAJOPSMeilLSLGVqAMCeT0xTmE3LGLThZrOc8tNo+Junt3xpOnJmmZPXs2isVWQoEsRfrwMLHLZdlZi5dqbMiKsqPTy3AsSs/TjF2pVFpNSvvqb9nl7xbcZ3sPtAP1wl0zI1CykGsjKWFaq0OAxncFPUzC7QDumb48qq+pryRnucQqhkHq1Nq+XUqMg3PUXZ5W3ahKjbIJAiDH6uhk61qFOghFNSnmPJ27mY9CxmbDgdpwPpeYp0qIp00q1PKAB3DaSSeWLRa5NgYAwSEqlnd2C1IZTFX8tKYYxtESSSIJiZJwVgFvfMYLKPfBsplHdBSQko+5Axc7kAgkgc+14g40mUyaUUcoJbbMtdiY6nHWlZMIpfaEaoASBciBEEm5PfFirO4cSpxbSp6EPrGqtgZ8ryySss21iTIEWMmf54mKqGaqoNigQrMBJg2Y49x57021H9xAJzPotDM+UlSqZBc+kkWnj+eC9JymyjflvU31wLmYq1KVFSdqQXB6dp+uCfEGaKoKSQHrEopbpY3jqY6Y9Gl5S578MIbXmbzGbFfMMqVir0nHlBeDb1EkiG6iMMMtmgjVK9VqXmKDTpgfqANzNz8RIPyOE9VSaS5eolykLVWFQBTBc/qDXsLySMLtW1QGqBTVQSvloBcfOe9+fniRKtiX+klNT+r12lmo1mr1dqkb2JJaLAG8fL36+2L8rpwdhSo2dviPEAcn5dhjjRMo6qtLbuqE278n7IP5zjfaJoyZdTF3b4nPJ/29sbQpM7ajtNpU9WTK9L8O0qSgEbj1Lf5bDF8sp6YuJwr1HXaVFtr7jEbiqkhZ4k9MeiFVdhK1XsIbVYIs4RZ7OeUPMb4maFgboB5Y9ALc8DB9Rt7S1kHMi0EcSevfGP1TUt/wCcpDIVDBFYA019ImRILGfpBjrMXtNbFliKpuLCB6vmnSnsD7vMAaWuygHdIP6vYkWvBwx0fQAm0sZqEA02AJCkCSLc83Y84r8NaGKzFioVSSTt4AJBC/LnG3GXWmIQRbCxQYpa+JoTEyGo+GtzVJTc7/CVuIPckWPvOG+pk0qNLKoL7ACVIUALtB5F5ngdJwc+YCAu5CqvJJAHPckDn+mM3nsxPqYHe7Alb7gsrKgj4rMVkRBjiC2GhRTUhO8HTpFh35z6xNmZdglPaCRuG7spIa0mLgiLXk35Jel0fPqiE2AABgODHXAlNEZYZSlct8LCIUGwU9jf+fzxs/DmQFNATzF8IoUw9S52H3i0TU3uEeZantUDsMY/x5r4VTSQggfHf+Qm0+30xq8xWmy/U9hj5HrNJq1Zai01UO+2mlSpJYklQTC+kkobXFxcQcUe1VsaVjar2XEG0TKNWrrTDeqoCRAJKLz6p4JEgkXsIkG32PJ5FKNMIgFh2ie5MdTzhJ4U0v8ADUVNQKazckRMHoT1+f7wMaFGkHBey07ZO5hUk0jO8ynjoxl1IMfmAEd/vinwUkZmpFl8sWHBuMNPF1Bmyz7VBIIMnpHJH0wi8IV9mYU7mK1EAkzt3DgAnjC3uK4mG2ub/HjmBfjFSZxS5T9Q5wLq2ZCgKTdiAB9f2xexABMftO/xizEjgmOtsYfxN4k8s1GUgudoUclQTHS3UWkGO0zhj4u1gURt/XB2DuFWTMxCk7QenOPm+l5apma6gsKlauCIcABdouTsNoIBkAWAx5terrGnnN7xNZx5VjLK0GzFWoog1HCNVqcEITtgKDAJhztmSI+WGNDLhgAtL0wXRGRg739MMB6ZPUkRcndfDDL5BUpqKQ2uVAFSncmQBucMNsboJBmB0/h3eS0xKNPao7luJYkySY9ycZR9mNQHVsIK0r7zKadp9S/RQpUeY0sCZG5QlhYxc39saTI5FJDufNcCAzKsgc2AFiTcnA2cSDI4x3lcxF+mG00FM4EaoC4jdxikpecWo0x74z/jHXhlaJIMVWlaQ2lpYCZgdALzxx0nFWoKLnaGTYXnzbXKJr5irVpHOsjOdpp0DsgGPTe4tE4mPcvmkKyM1Up8yi7lUGbwFqAAEybAc4mPKNRb/wCP/Mi/h9yefOfTNCaBWzFVlBLETwIWwwvzBSojZmuqvTfaUZQWekOAB2aeovOGFdw9VaNFkHkw+0qSHNwR2t3EwYwozzgt5hDolPcpDH0tUVgZ2rYhSDBPJ6WxZXOAkoc9oBmqJ8oB6jGrEAMRKreBa0wb83wi0rLHzCWAbedqKvcT3MdpOLM9XLsd1oMNHUdFAHXGt8PaX5airUBDsIHTYn9GPf54nppqPukwTW14/wBC0cURuaDVb4m7ew7AYZ1GxXlD6B73+98W49NcKAMSwADAnk4QZ3L1GasKZQJWEOWmVO3bIjm0Ww2ztcC3fGS8R+IPLDU1+Lv0A9/pies+dIgtUsbDeVa9qJVFoU4IpgM5ZueQBzdmYEi9oHMxhLo+mnNVlTa0LesxkCP0KO/WOw3THBo0nIbm3ViUct8TAglWI2hYsZY/D3iw5P0rw5pgo0hM+YwBcnkmB0FgB2Hv88T0VNSqb9opUu3wh2Uyy00CqIAEY4ricXVXABJxyrAjHoMBawj7Rfnsj5ikA7SCGVomCOCQeR7ftjN0MqzVj+btKEMX2QhYKE23JgAAnnl24mMNvFGeZUNOnvLGCQgkhZubYz+WNxRoVVqU6m7zAfVt95/SSbQffEdZ1UhVGfxFv6Qqmpqv5rIq7PTYzN+Z7Yb6ZnSTtYFS3wD2GAaancFVbDt/tg2pXTL0qlY+vYu8xeY4ieOmFodPSsxcdIi7xbm+MttDSA7MWsSrSEIAJIMXmBHfCvw/lwu3NNSpE1Y/CruErIZnbcBAEexMDjpjvKaS9WsymAXYu27/APXvXcsr/qg8XgQTizOV1LsQgCLtKBAGZKagACCB5YMOwIP1kRjALAv9IP8A2+kOOfrEb5UNv27Nu5Au4LJaA0wd0CO0c4c5DUYY0qkTba6qQjSSNpmQGtxPUYD03RFIDVSxqAKSwaIKggQFhZEm8XvgPLVZoEmoqkEyxFm2N6d26DuaBdeZth48SmQScExgLDzTQ6jSDqyHhlg4wNXLvlq4pec6rThqbQIN+CePpjf5m6SREiSOo64RajmA6Gkybg1ux+4x3tKC9zMqAd5D4mpUS1StRqK4s7Iu9bLM2+g46jCjUPGQZvMpUnLhSF3wNsnmOCI/f64pzunK4O2qaSwFZbk2HQtc3v74G1zTaCooDNXqtEncQIgdFEcQYP3xK3tTnp5z5wfFc5iHY+brVK5be5I9axtQAgfCZEwbkm3vxjQ6clOlT8ui1Oo9jUqkgFkZydg2gn1KjCIFvtjinlBU9JUoji6kke1rC1wQL+3Jw7y2lVajDcpQf+QNhzBEgEi4EE9+0ZRQ2va/45n0t751JTvbPrz/ABae+G8qWqAiSivMQVAsxutk/VTIUDkTAxtZwBp+SFJdokmZJPUwB+wA+mDVM49KmugWlFrACBZ2lHywhFdVbvhj4l1AU0iRuPH98ZzV6yUEWvUVnJYKqiBuMd+gwj2moq7bxbtaamhqKCmztZVBJPyE/U+2PmGs63Xr1WdRWpu3/wCMkj0QoBMARf1bp4uOgGB9W1E1mAqJvp7z5eWAAILCQxIPYTLD74I8O5Py9jvuNUyB65VQew4BiBYdMSvWLqFtznDFl9Uf0vDNKBJdyRJYgSSb9FGJhmc4E9JMR0kYmHrRawx+sIOQLCXZ4oaa0Fbco/Xuh6QW8nbEMeALH7HCPV9S3elBCwfSeABy30v9b9cUapnWJrMWCqanCEqCwAWT7kCRMyOJggX6Jo3mItSoSd147gE7eeFMA/XCW6jpgPk6Zb4c0v8A79QQg+BT09z/AOR+dh9ca/0vBmw6dZHQjpycBVKzNCpEDpxJ7z1XkR1n6YaaZlVVRa46nFVKlG0hpvCMrIW+Ks9nkooXcwAMEVWABJ4GPn/irVBUqKJ9A6d+374OtV0Cc76ReTUdaZw1TcVJnahsI4++F+i6Ya81qvwBvvLRN+FHf645o5A5iolIggm5PUL1k9OYj3M4+iUKS0kCACAIAjpH7YioAtdmk9HPUYp0vKFagR4II3MYIYshWJUyBaJYHkcCcaRqmFlBFVpCgTzA5/2xb5knFlMCmsqAAGIatTA+o51aKbj8lWQNxPAE9ScC19QWmhZpj2Fz7DucZisPNY1c1TXY4UICSfLF7EHhieo646p7QFW+59ILuEEchqinfUUOah6QDThZgkm6iLn3wNpVegqsgZWqMSzsIgsxuBHTpjhVjL1KtQ7oDKhK7TsvE9ye5xmNBzKJmOBtCgmZgiJPFucSgeFdjuYpnt85vXCqAFgVW6dPn8sG5eiqr6oIPIN5nmZ5wgqamGfcOI/bHR1kEbiQB74dQKKNXecGAzPdRp0qCP5FLa9Sx8uzFQQWAJMKNs/UjCbSqAZwB6aYMsglEHxGCNoBO+OOSGkWws1jVataoRQAYoOW+HpPUEmRyDA2i18NNKyK00oVCQS0Kym6jnhQekn74U1UM+O3aYKoL/CPMzqe5TToEM0SzzAC7oO0kepomPpjkkLsy6VFemVIO47nRUjmLdhJgj3xeqsEVUTywhs5ggqPY3v/AIcVKgljA2lpd4ux/t0jDWdvM+3YRxNsmHZqqakwLcT3wqzGVLRs5BmR0++GdJmayyFi3v8AfBqIq2640UzV6n2mW1ZMzme0+FLkGYvhJpmRVnUbY4Jj2Xd/MTEqDb1XxttXP5Lwf08dx1E9JFp6TOEGjJFQW5DeqZB9uTFx9I6brhVpgEAQSi4jvJBUAAAA7AfvHOGNOuItjOVcwQ1jizL1zBk4elXsYYOcx+1X3wNm8+qISWAwvrZiLk2i2EOfzgYOzAGmi7mIMkkXgRjHrhRczmewnGq51BTNaqwI4VZgsey/e5xnmoVK9RtyVmdihp0Z3U0SbMene3znFIzr1qhJLSW/6ejs3JHDbo4Ee2N9pGnplKZVmBZiS78bjztA5gcRiOnTaq1zzn3igC590y3/ANF8h3Wm29qjbmO0AD2EcD5Yc0sqlFFqMFTaCXY8LFyb40dShTRTWqEKgFybAD3nHzjxRrf4pwlOfIBhj0YE/EYuEH0nBNQCtc7QmGmKMxVrZh2rBlUOxIUi4E26doxMaHT/AA+5pqVCuOjFTJvz8Y+0DEwhqwuc8+sTr9/3jDT/AA8tUq9YDoQpnjmCOCJixw5zWeC77SEgG3IkADtE89hPbF+Zr7RxPS/eP2tjFtq/mV1DKSH9K7SLMTYXiGMqN0jgcAE4ffSbwmbTkTS6KjebyTA/MJMySDFpmSRM9ACJvfYZZYXCLR8t5YCbB5kbmAMASTAJ69vocXazq+yntWPMIM3+GDBP34xXStTp9UanQmYo8S64TuVLIkzf4ot9pt3JxmfDrefWko+2RHQTItHItf8AtijJ6p5lTyHVl8xiKbCfUZMssrAuDz87cY+haPpNKihRFCk9RzPzxB1VWIMDLGxldCmKGYkhQtQBQR3HSeuDMxz3wuzuZVVqDMidvwGJ/bj54XJkis+XmTC099yD3j6WxRrFMaCLTgwUaZoOt8BZ/UaaOKakVKhmKakTYXnsBgCjQU+Sa1diKlImC4UboBlYjgE4VpmF/D0/KVhWptC1CnIDQzFuqst+/wBsd4l1sommpjAnihaymtmGZW3Qq8Giytaw5m3PP1wwoGoxU1eQAdiyFJHUgzcjphdk8sTVatU2FnPPAEcROHmX20gHcne3A5n39hiZTnU3+vhEBrm53lWvuWpEcgifsL/XGNRmLKEUSXAsP0i5+Vpw78Q52F3K4gzLi6xPw829ycc+EtILM1eoCsxt/wDjE/OCCuMB8RtRg6SzXjV8mtNRJsB3wpzeXHl+axHl32iCYM8wL25+nTD6p628zbNJJn6DnCSt+dU2oT5Unanpv7Wud0RE2n3Awb2tpEY/9o5zm8XadkWqsBSYqgj1FYZ1SwB4jnnn0jgjGw0bK0qZkLcdT3wwoaWtFDxJMmBbt/IYU6jU2ibyOkc4cqf/ADgGYF8K3r35+kZ5jMecwQcDn7/7YF1LPIBBiINuZj26n2wLl8wAtrO1zNrYCemSxaAHcmmhLFSCrGP0yP1GF3dJ4nGazU6zz/ULxNXVGba3thVpMP4pIXsLcyLjr37GKW8Q9djA9R9JHIBgiOQInqbYuGjpfeSxmf4R9kAt1vf3xanh+m55Yd/Vz73Eg8XEYMmte14w6ye0SZzVWqwDGzkANIa3cgTzIAHK89mum0WClm5IWJuYjrHf6cDthjlvD1JZI9ZJuXg/0gYMbJYxKVTVqY5mqjbtvM61Mm8YtY7Vk9emGOaCUrm56AYSZ6oiI9SsQu0StMsFYnsMFUIp77zbWyZRnHBVnqGKYWZ/lEd8ZfP5k1v9EDykZQKQG2o+61webj6TgzUK9TMFxVRkQ0/yaS/ExF+09ZniBzjRadpf4eocxXZWrPTRICwEgCYnrYYlpq1Q6m2gjqnukacuVpitWB85VYRMimpMhVAtJ74GNdzVE/lSGP8AG5MggFVIghS3J422JA2rNU1Ms5aopNNl9G6SBeJIXoe+FuYzvnVIB9K1T61lWa5gAzMXM2GNeub6EGB3/b6zvEzpWXaxmPxBdWkmiRY2Pp5YqTAUXJngwLnGj0HRJKvTSKbKC8MRJHHzNzb9sMPC3htFUVKlMbplVNwINjHU9b3xp6vHYYfT9lL5c/Kb4NzdjE+X0ukqhSJN5gmLmftfHuK31ISYWR3x5isrSHeUaR6TMalmhW3r/wBv0kMJ9UQ55sFmUggTDXuMW5LSVH5+1S0hkuTFuegDGZ4JEczww0vw+1QipXCsm0RTKyZsZcEQHAlYAIu1+mLvEOYGWUmJmZHt7d8ee9NwPEMi0EdTbzrO66KKh1I8xlgIRMkfW0d74zuVrtWdhVNp3Vm6DqEU4ztKu7VmEjc36jwijpfGv0NVgLA2obW+M9yeoE4BqjP0wS5Y2h2n6RSWp+KNMCpHoTooveOhIwx/Ge/PXAT15AIMgc++LFy9o5m49sNU6cCMDHtPM5myViJ74VHJISTs6Xjr7fLDlqM83GBvLkwu6/IF/wDjGtc7zDq7mUUKNBbeTTmOt4+QPH0x3mDuA3SALBB1+QGOq9EICzteQQvAHuT1OM7mc+9VyFgEf9w2Ef8Aj8u+FVKrMNI2incnHaMcxnEQGBJj4J+G/wBpwo1avXetSYrNN1CqLkBl43dLyef+bstSMsBcRLOenuOvTqO2HGiaW8FKe5wAGJqM23dxb6X+2MUEjSBOT0URTp3h5CG8zciFgdgEwRcmTYWkQJNyfmxy2rUyPwqKVe7X42i8fKPfphvnsmaY/MrwzQPSIEdeeOt/fGPrKlBjdhXN1L3JBtAiwHeb/K2MqhqYzuYbXpiHPmdxCUyQJIdbkzMTEjsY4/njX6BpQooGM7ogA3gTP34/bCvwrouwGrVhnaDcfCTfr19un7P87mP0rz2xZQphF1vznMxlNdI1Nvzn+ZTnsyTwJ7xhJqzeumvIkdOAR174Z0Kd4E+4OOqeW/PmAbHA1QXUsfhBKl8xdl1D1iQJCcfa4j7YAy9XaQQTtV2JNgzBWIJO23sQ1zBPp3QdNptEFnaLSfbGdzKktW2rJFQlAAm0vMg+qxMgSeZBPY4zRopLb38/SaF0qLc5aaGtY3wTkzfFNXkR1xfSAUScUHDxpFmh645qCxx5SrK3BnAGuauuXTcYLEgKsgEkmOvTFBYAXhxHr2pUqCFmM1oOxD1JJiLR0nGZbLVMzU31Ka1qz0/TSUwqDu1yR155wzo069dwpM1Q0s0BqaKS3U3J9vlhkuYy+RRaSur12MEAje26Tf8AhWBP0tjyhTDEsxx+IpiDk7QvT8imWC/E1TYFJJmOpCjphXrVbzG8lYNVrgbogWJM3It7YW1dcdt8sReSF9XpHqYAgAglQYb98MKNVU3ovpkbw+8MQxkC7HdaAw5sYMTGMb2jX0Uhz1gioHNlmOzVNgzUgxWQVZds7VNxDMJ9V+OnzjGr8J6BAV6igBQIEdQeuCq7ZYett1WoTJZrXiOBCgfTHH/3NDhdoj+GZMHrjAqIbQlAXE2yuInpjPatqPmHYk7Vu+03jr9cOAQyQOGFsZbxJSbL5ZvLYb3YIsr6oJuBHMd8WVnfR0RzYEzWa1Z958tajp0ZePpIm3H0xMULqS0gKaNmCq2keWL9fiM/FPOJjzdJ9B+smt7vvPoviTW1ylIElQWMAngE98fOczna+brNTYguBKkWAE3JA5Hb64Y5/NnOzQKl15Zov856LOGui6TTySBxJYiAWM/L5CBx74oevqP4hO94BlNLSmpR1bzbs54tzz0GLnUNBUbSBtMH4YMAQeR9Pvi2vnN1gTLXZ9t2jj4lI2jmAD0uLnF+l6YSN5Eg2A+Uj588XPHywo0+qyHO5/bneJ0Way7yuh5gcKNpkc8ffBQzDyx2EQYJnBVLTCkkzfrzjirQkbRug898UaaiCGqssikliG9NhA7jHRza0Q21TEXMcnsJ5ODaGRgb6vCj6x/TGb1PP+ZU2oLcLbjucAyHzE5nMGGTFmZzFTMPsWTNo7X6nthk2VFFQiFWAjdu5nuZ7dB9cMNOyKZamarAz2EepjwBPE9emA9OnM1jTgkSDWJ6RcC/SbWn54EU72EDRtGGgaIlRfNqKdpEKsm8Hk95jrh3q+rpQQFuSYVRySeAAMC67r6UFN5IIAA5k2H84H1xgs/ngxc1mIreZNJT9gAAfU1zINrxiqrXWgukbxlSotJbDeMc7rLbzVZS43bQhjrYAEj4+SRP0uCCdH05lZqlVpqEmL2VekdZifpHzwDpuUYMatUo9QxBVQAoHVbTJm5tNu12PmHcFX4jxPH1xMgzqfeLUEdTbx4c2AAqm5vGB8w4pjdUJBn4gCxMyYCqCSYBMAGwJx5piXIa7/qPT6fTA+qsPMCu6qqUw44lSS6kmTYbJAtBLHmPS9mZ1v2EaTcXO06bUa8floiEtCmoxY7fVcoAkMSBA3NYk3i4dHxAxqbtgY7OA8BmgxtjcALCRJInm2GGT0ek9BXrIWaom4jeTt3w5VSjABRMSvIHJGF+c06gtWRSILAICjuhEXBs0bpHxRJ4JvjqquEyflNfUBuJMlr1ZgwVFpiYLOd0cgxZRG70g/cSYBemUC4X4vLUyXYg73VoPPqPqDkkhbgciZXUqFKkx8ymAIgBmZg0g/ErHa59TXI6+wgtdRdgUoIo8tRYiLRYKBYADpgEYWDOdu0wHALGPq9QTK9LDGK1bN1a2ZeizFKa2kGJsD8jMxGGysxekXf8uopIExcX5nEGlpVp1G3EsGibHdtNhEQbcML4F6wc4m6wxxLPCq+TmTRBJQobdiCIt0tPHtgeuj1K7Gpes801Ug7USeek2vz3wfoHhs0HNZ2JPQG0SI7nphtm84F9Rie8YoNJigVjDIFrGZDxJnGylPycup3uDLA9R1vb3k82xkU37SNrkl22uT6i5Bu0E2t7WjoIxr9XDVaoNhCM1z8SmFMCOnf398X+Hskm95RJT0FiJ7Nb2hhAPviOoC7+Gu2/Od5My620zK5XRazE7ZMhQ20BVIHANgDEnD/JeHn9N9oiWHvjUVMyqiwv1/4xzScsY6HDBTAxHhQBEx0RAvqPX9R6/wCdMEZPQ6ZdSIteIIP8wDjzxNUNJEqNuFMMq1GXlVvJ9pgXxxktRU5lvKqK1FkmwI2Gwi9txgz7dO+6bOBaGqdzNcq29sYD/wD0PVgMxSpq6g0lLyBuIZgVAjgW74aa1qlSQBKiJgNEg8km1hj5xmKjVatV0SUqMeTP/iJPQi8X6456/TpECo+LCGZKs4QTT3EySxdpJJJ6fPExrtM0U06SI7KGAuJPzxMJ0OcgfeK1ONpNJ0q0QUSAWM3b2+Ri+ONSr+a+0Ptpx2j+biPt7HjB2ar7TtUtEncw4kdAeeZuO1p4xNH0k1QNxHkqwIBkkkQetvY/M9cEtIl7Lv8Abn+p2k6rDf7c5nbnRNM84hjt2KwsQG3EbW9NrLIHPYj3xqxlgOkAdBi7L0lQBVAAHQWxKrWOPQp0hTFhKkQILCA5ip0HGK5CCWxxm82KY3RM8Yyeq6o1UwODExwen+fTCXfMBzGWuasas00sg5Pe/GGPhvQti+ZU5I+HsMV+HtI2jzK0AD4QevufcdMU+JNfZpp0PgHxv7dh9J/pjLhRdt/SDgDU0F8QaorPuWCiWUg8k2gfsSPljrKk5WizlZr1AWMdAv8AQDtgbw7pnmEVDHkLNj379vrijW8+1SorpIiVVAbtJCiR0MyAPVJng2KNR8xiybdR3MWZ/NMrbmDVXqXCqCxBEGNq8zPPymwwz0nRWpoKlUsXZRKEyE5O0RzBYiSTIA95K0DQVpt+IqbvOYEBWKlUn+HaOSImSesWw2WazRMKp9RH9MDTpaet9zARLdT5MWUMq7tA479LdJwfTyX6UWx+I9j7HDHK0xHlr8H88NaOXC8YppUdeTtGhNWTBMlkdoAI4wi1skZqANv5QJYk+r1sBFoG2LnswsYxrYxjtcqCrmSVl0pUiDBkBiTddjTvgEExaBHBw6uAtO0Y4AWGaLXLZakYCgBlG2dpVGKqw3SdrKAwknnk4p1NYHmExtuT9ewxZphKZamXYGQzzJKqrsXVQWAJCqwUSBxwMLz/ANTU2FqlNfSyWAFQ8zfkDthdQgJ1ekFt8wCvlqmZjMFijI0pTPEDvPU84YaZTqZsiov5A2kNeSxJv06YuyBd2mqFApuylptUiwMDgYZIin1p6YPB/tiWnTKteqL+kWqWN2neT8OUEAF2gWk8YYslKiu5tiKOpIA+5wlzviPyhtIAeQBIkcgE2MkCfbkXEzhK2aJdGLO1QBt12j1AwwQkqvqQj03hiL4tb2inTwu/0jtSjaarM6nSIhaiFiJADAkjvE8R1xn8/n6ZUs1RAsEzuAmOYvf6YWZjKO6svlnaahciLf6m/dEkE8SOYBWOZVBgWYRuDQHIpWeJlRYQQAvIETzY4kq+1lh0qflzn2TUqnsDC0zrVDUdVEmxpurI6ikCZlhwwvcRMc3xpNKyuyntS1yYHA3EtF+YmJwt0rIu7K9ULvVbgEkMSFmZiwiQt7nGrymV4J464yijEn1PPnDQEZ7mDUcqTBj52wdlssBc4xOp6i7PXdM0yyw8gr/pkLEgFoBg8xJN4kmMK/EGvPmGKhnNKSSCCqbVmNymJ4BhuZAwXj00vcZnPUWnN9qWcMbVUFTY2DD68iMLnyqgAKFkcWAUewCgCcYjTK9TdsRQBF9qlCTB/VA9J9NpWSCOsGutrlRA1FSA8HdJa0TIXdMSsWMTyIBjANXZvNiD4lxcxx4i1RX/ACKUBNstUM3IN1BNgJ5xX4Z0hH21WAstlkwSP1N9zxbC/Qsi1UTwiiQD1nqTzHt1xoaDMfStl6t3/wBsKGTYQBk3j5c8BbaDiYpo0YAAWffExZqfsI3S3pKtLyG88/liO5nmQSeY/ijr9TpqYtAwMJAAEWwRQebHnFNKmEFgZUqaBKM7nvLEBSz7SQBxYWLHhVJtJ9+xwFpOeqVEbzFgqQJ2NTBtJhXJNuJmD7Ya5nJK/IPESCRI5g7SJH++Fera3RonaTvePhX+QMcY5yFyTOJFpMzlfMBU/wCThfltPoZX8yoQW5VD/nOEef8AFGZNxtpjoOZHf54CyOTqVWMBn6y1gPlf/IxE9TOBJWqDtGmua+1Zb+ij0I+I/If4cXaHo7Vp3hqdFYhb+o8n/O/zwx0nw6ikPVO9oHp6A/0xo6pgR9hg6dAt1PNSmTlpltTzaNT8ukQtJQDI6mCRyIiwIt6uhtivJ6aNwq1lG9SdoBJ2xxYQCwvBIJFrzwa2XVCACSBZZAte0nltvTtzc3xRmSzEKo9UiL84y2btBK51Gdmo1RtimFMSe3t8zhgq/CiCCLSOD7nFeXoeWvlC5N2nm+BvENMLSSmH2F3G5QxVmQTuCkXEEqSbWkTfDEW4LNsISrfJgj64/wAdIhKUGXqKNzSbMBMBNsETcnkYAp1AquBmcwLL5hFSoYfa8SxDFCX6QJ2LI6Fn4cya1azViN1On6aRMD1EtvsLERtN+s8841TGLkwO8xgkptU6iYagnN7TF16pcndmMwwR/wBO8APPDbFBAG2NnF+5x5lspJp0vKG0IT5YfbUIIEB9hBQCwaTfbEGTDjNahUrE0svKyjFarghWvEKR957YDy5Q+W9BVWqh2VFiAFFqgcxxaQepjvgGphWxk/pBIAPrBHR6tLz3JCUmYNlwoChVtFuwgjuMdMoqQkKlBCrLvBWpboFN1X6YQ6zqO92YB6QYgk/xbfhAWTtEXkjcfYAYW0suajgeoksAWkgteDJ+Ikgz9MTu1mvuZO1Qar7z6K9amqqiNTBYwq9BA7DrjyipI3Aq5BIKgn7jr9MZKjoFYNC0GIggGYAjrJMxI7Yc6DkXoVHqVFKIFIMtPuTfgQMMUuW6to5XJ3EA1Jw7spHaZm5U7riD6ZYDr9MMdIoJ5YNlDCSI6/t3v84wozVYO7fFvZm2i4YmTt2g9RTAsBPeIONXVUKqrZbAQOluMAlIMzMb25+wgBQxJ5zaJM9nAp2IC5iSRaBxNyLWIknv2x3k8nIDsdwa4aP73Hyx7m8irsHTcGA2EQGDDduEqY9SktDdNxsbQ3yWTCi/A4B6dZPczfGsM42hBQNoRkMrx0jHnivUfIy77SPMKwoIm3BMewnC/UPEQT00oZryx4+/9MY7xblK2YrUAvqqqhqQ0bdsgj/2kWw0uEWw3mlrDEAqVt4QKQadIAoR8NOAfT6eu1JjFnhzRHzFRSbJ8ZY3m8DasQt7/QdsX5TIBKRqsAEqgFaa8L6rzfk7SAb/ABG3TBjaqaNNlVRvqkRBuqoIBJAmOYB6D3MxW0Nc853iB0tc83h3iTPDL0vw9CFLfG0TyepNyebTjLadpBqMIAMHcdwgGeu4DcOhAvcYP0vJvmagQiRyWPC+57t2E42uU0sUhsVeDJY9TglRqm8IXcwDL5ABdp6nc3SSetsNcnlAAMU1K6029UknhVUsT9FBtcXwvHidTV8umo3kjarbg0H9RBUAWuFmTxIPDkVUwe0egF5sUpgCMTGXTxSxAINMSAboZv8A/GqRiYp8en6/oYRdfWN1BwdSAA3uQABcntj1MsJxkvFOrCoQg/0VbpyzcD/1H88MLaBH1HAE617X3qXps1OmLcXfue/b74C0/Qqjjefy0YTJ+Iz1v/l8O9I0gUwKteCw+BeijoIPXBGazJYW47YQVL5aTlb5MTHTaCRYseJP+d8NFqH0gW6YCqD1icXiv6hBEDHU0AaYo6heaGmQgHeMLc7m+R1xTUzM2g4lGgWPv74Y73wIZYnAg4kSQZB6HpjnT6cFqv6V+Azz3PvfBtXLzYLI4MdZ/tgKtqeVGxFzCRMQDPw88cdvcxhLDNjAZTsI301S3rYXP9sKPEsefTMEFaTywP6SwsFX1FpUHkfXp1W8RNtC0KDyVN6voCmQq2EhrkEiRAwkdXaqFd91Sqp/Mj1Db6SNtMKZuoB4teOS2pUXTpWbUItpEf8Ah406OXau9S1Zy7MRAmAgCiTNlF5M84X5nU/ONOvUVPwsGJYyGLbQzqRx37YoYvVArbqoqUXJ8mpCqoQEDeotLrcMLSbYJyamqS5D06dRVJpGDuIuST06CxvF8D4hYeGvbcwvN0rtLMhl5Hkq6/h0ZTTZSdwPJVWBus9fcjFHjDU6a0xlqTRF6ir1BBsW9zzhrUqSQosJuegxivEGcLVKlQKCqyoi3FiLT98bUbwlCjczKllWwhXh/ShWZqtUEoPhE/Lt8gAD0xs9Oy6yGUBQOLX++BNE09adFF4AG5vmemLs5rC0wFWGYkAIDe83PULA5j74CjSVf4jRdNAouYzzmZFNGdmhRySYj64xWt6x5pKKxFO4Y7iCZA9pA9QvIMxaOR9Sz7VmYsWkEEIGbaIMiwABJiZYG/ERbrK6W9y8jptB54N4kWjof2BwNb2nWdNOC1TWdK/WXaWCrby0wbR1O0CeAB2t2+eHlLKM8HryZ4x1punbrsL468QasuXVUA3VD8K/1ONSlpXMNUVR7pzmayUAXc3P3Psoxitb12pXO2m7IoNwo9RHFp5vEmLDp1xbWq1Kpeo0MyqxgtAmLLLEAbmtPvirRNLFWp5Z2yyh6sJO0AoSgkwA26QTMQxHZV3N7LFMSdpdptIgncyggGUO1uFk2ILArIYwIG0g7pOEed1FsxUIFhUG1GJUlQCeSlmaIBUSAdt7idP4o1ZKY/B0IQ81DFujQJMsxtJubfTAuRXy0OZrEyw200iNkG0A8Em9gvGF1bU9jc858ph9AefWL9YqMgcuSrcQCN59usWvMRYR0gDScvUrVPQssYkdgIFp5A9/rOKmSrXqBmB3kkAA8yf8k9MfQ9B0byEEx5hEO3t2GAppc5nJTuYfounU8uhRTMmT8/n88CarrQUMKZDNtck7SQNsCLQC25haREGeMVaxqopwlPklZaAQoJN7kAkwQB8zwDjJ09Pqu5DBtopqAGVJI2sisx5Bn1xAkkgjnFj1Ag0LvHXAwIRToVM2xEEAlQoDI7mxO5lcwV2sHBYj1MImBjQV9OpZWnvrEM7khUgb2Jm0iLAFunpBiYGPH1ZaCnYGLEzLGwPEk/5xGM9VD5ir5jtJ4m5A9lHUk9BhSlBncwTUC7by1szmG9QdhPRQGA+pEnHuNJlqNNVAZUkc7mE/W+JjdVTsB9IN39Zdr1dXDJ+IemFYqfLYKQYm9u+EHg+h5zmrV/7RIDAQrnvHt7dcLKtH8RVloL1SfUAJA9+h4tN8bJKHk0xRWIURg1JdieCPB1teWZrMl2J+wx4OJxXRpkkWPBv05Fvnf98W1XgdzEj+X9xh8YRi5gWeMcX9sBIxmOD2wZWpbhf/AIxRRpeofvhBa7Yk5NzHeVy8qG/l3xxqOqU8vAcMzFSwRFJgDq3YTgqhmEpIzMQoA5PEmwH36YyvmOxTdUL1apUerpLX2AfoHN446Yc7CmOnJMYW0DG8XjN5ivVBdgzoCQKY2gfKGupJIk8i/TDPTdFqVC0vTUBlgyXIg3gQIIjqDgmhuoAogU7Vu0AMd3qP8zheuo1lFQUUBggM+8KbwWCSDLhT1gSRiWmVLk1IpUW5ZzGudytFHWiarPUqPADNsUDaT6tg9RIHFibcYq2IjVF20/xJLVKT06ZBeJUCFJjbIUgk2Y++BquoJsdaT76VRWY1PM3Gkx9Mk+ptxNwtiCh4Fwhr6vXcHa7gkAeYGmoQOBAUKvUkAc4J3Un0Hp357prVFHuE1VbRTUqF6qJ5hVQVRiQoW95PquTzg45GovT6jtj53k81XLhg9Yyb+pr84cU85mGYKKtQAmAI/nftjPFKtgTPGA2E0Or50UKTG3mNZV5InrhDoukrVdFb4F9bsOpF4P8AgxMtojud21wQRNSof7/W040ainl02rcsZ2kgFvc87VABjBXudbbTASTqbad61qXAWJJACm/eJj5R/eMZ/KZapVY7Qfjmo0i0yZE39oiRe9gcXJQauxnud7H1D35PEiABbr0w+WpSpISAERQSzRFgLm3/ADjOr2g32UTreKb9hK6eUo0ACZknkiWPXhRIA9hAnDCnld0GRsNwRcEHseuM3QzFSrWJEtLFUXZGymzqCwJQbTthzvLAmnYREX67rqUkWhR+FV2zMkR3PPH1ODBCg2jCyhcQ3UtfSiQlMXM/4b98Ispl3zDlzz1bsB+wwtyNBq73spjc56Dm3c/LDzP6iuVphFgOYKKwZrF4LuF+sLIkiMDqByYAYHzbQDW6lNCtNXQAHezg33LulCQYT0yfV3sQQCBvxj08r5dLzPMzEVCQVHlrAWJm7ELO4RMzAthblwWIqNUprTR1fdLb23MKgXbeR6T6S3GG2WyzVi5IUR62dWsFPP8A7czf+2JDUN8b/p8ufeLuTF+Q02mjebV3GkgDbmJJ3TJFySRPQHr1xXn80a77xPP5dPr/AISOcHZ1vN2bPMXL/wDaQi9U9SZPXt7e+Nb4c0Lyj+IrbTVZYACgBB7YbTosxscw0pZlPhvw81Ib6gU12jjhB2+eC9ZqmnTMXc2QASWYgkC3yk9hJthjmM2OBhJq1VCploi8njgg8EG4JFiOcXaFpjG8otYTGV1LOwZXIUqparv9bSIsdu4MtSpZYUR2F3NDKASCNnqJmyAkyWY/z++O9N05UTzmYeWiekRwoZmkk3JJYntxbvnPEGotm6iqikUgTAn/AFD3PYWx55JOAfiec+8ldv6RB9R1Y1YVVIVTY3lpt2t798ajwrpjKN9RoaLAGYB7Rbcb8d8V6H4ZCKataFCiSTwBzYH98ND4iytPZ5SvXc/CqqbAfSMMQWwJ1On3Mb0coGAIp2N784mMk3ifNVCXSrSpqTZDtJWLQTNzbEwwseGMuIb4HpgipIFnMW4ucPK3xYmJjafePSEgen7f1xTtG/jkYmJg6nkabV2MEQXb646RbDHuJgF8kR/TA9cqEUqABMNVuJ5i4nvBwT4YUAVyBHpT/wDrExMAvmPxmn+aJVqp/wCnrnrsN8JadBUzdREVVQ+SSqgBSSGBMC0kACfYYmJjzqhNm+f3Ekr+SeU0H4PgXLk+58x7/PCHKcL/APL+uPcTDRufjF/8h52m/wBFoqJhRz2GHGTpjdMCRxbExMOobx9DtODcsDeDacZXXPjre1JiPYgNBHYjpiYmMrHI+I/EbU8n0hGhj8kHqWJJ6m/XvgnxGYoKBYNUVW/8gQZB7g9sTExRVxQNvT8CdT/lj4D7QagYSpFvy0Fu244xuoGHaP4jiYmFLtFf0rzvNr4bUTTEW2m31xg6uYdszULMzEVqygkkwAUgCeAO2PMTAPE1fLH2etl8tFv+lQ/WBf52H2xZqg26dS2231AHi24RMHuPniYmO9j3+v2lY8x+H4jHQL5mkDcBJAPT5dsa7Pnn6Y8xMWeyeRpQvaA5sW+mMxrF3pA8E3GJiYW/fnaA+8A8XVWGWQAkAkAgGAbde+J4MQGq4IHPb2xMTEtP+WfnJE2Hzhvjes27buO3yltJj4j0wHWYpUo7PTND9Nujdse4mC7HnYRr7fKOfD+TpnLUiaaElQSSokk9eMe4mJgp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68129" y="2511323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 N P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36" name="Picture 12" descr="http://lewisandclark.today/1806_4/images/largescale_sucker_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674" y="4953000"/>
            <a:ext cx="2052868" cy="78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90600" y="1295400"/>
            <a:ext cx="7315200" cy="457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C:\Users\Chrissy\Documents\USACE Proposal\100OLYMP\PA1928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2182366" cy="16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Chrissy\Documents\USACE Proposal\100OLYMP\PA19280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93" b="16162"/>
          <a:stretch/>
        </p:blipFill>
        <p:spPr bwMode="auto">
          <a:xfrm>
            <a:off x="4648200" y="5049012"/>
            <a:ext cx="4343400" cy="16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1730362" y="1929129"/>
            <a:ext cx="3553708" cy="3011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9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dwallpapers.in/walls/inside_lake_hd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315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54" y="3259477"/>
            <a:ext cx="140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tpwd.texas.gov/fishboat/fish/images/inland_species/lmbassbi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2038811" cy="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67930"/>
            <a:ext cx="419945" cy="65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255" y="2567407"/>
            <a:ext cx="419945" cy="65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4095"/>
            <a:ext cx="419945" cy="65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6F1"/>
              </a:clrFrom>
              <a:clrTo>
                <a:srgbClr val="FFF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741" y="1941952"/>
            <a:ext cx="1157288" cy="866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0" descr="data:image/jpeg;base64,/9j/4AAQSkZJRgABAQAAAQABAAD/2wCEAAkGBxQTEhUTExQWFhUXGB0bGBcYGR4aHBsgHBoeGyAgIB4YHyggHBwlHBwaIjEiJiksLi8uHR8zODMsNygtLisBCgoKDg0OGxAQGywkICYsLCw0Ly8sLCwsMDQsLDQsLC8sLyw0LDQtLCwvLCwsNDQ0Lyw0LywsLC8vNCwsLDQsLP/AABEIAMIBAwMBIgACEQEDEQH/xAAbAAACAwEBAQAAAAAAAAAAAAAEBQADBgIBB//EAD4QAAIBAgUCBAQEBQMEAQUBAAECEQMhAAQFEjFBUQYTImEycYGRFCNCsVKhwdHwM+HxJENignIVFjRTwgf/xAAZAQADAQEBAAAAAAAAAAAAAAACAwQBAAX/xAA0EQACAQMDAgMHAgYDAQAAAAABAgADESESMfAiQRMyUQRhcYGRscGh0SMzQlLh8UNi4hT/2gAMAwEAAhEDEQA/AG+byblFLEE0ro1MkHeU2uGZD+kzTFtpiTJthjRrZSiq5dNxIJcszere0sSCpADXIkDi3GOtNziCsiVHIWmvmEpYb2MqCIJE7mICkWUgiBjPV/DRGbeojFlU74tB3X7yR8seZUcL1bDtz5/rEioApabE1no5fYIY1Lbzcj0ixgAWFrCMXUajeWKYOxVE7u/zOEunZxBL1IPPoHE8CB0/3ODDVLIatQRTUWWbfX3wumzMuIKtcS3Nam0+VSChqlgZife+K6DigNqKPxJC7lJJBBPJ9sSjT8sM9ZVZXddrINxBIsPv2wXp+VdENSqSXI9RaJCiSo+2OFjf+0bn15+kzVqPuEBzNVaCtVYBqjM0EnqQZ2jkAe2FOnUHqVVpqJZiGqHptm4v0GAtQ1E1ahqMno+FAO4/znG48J6V5FIO6xWcX7hZsPtjUBqN6CDq8Q52Ef06SqoVRCqIAxRURSeMdCcDZjMQP64qZ+yx+owbUWUA9zxhFmqgCspAvb/nDlk3+prCPSen1wnqZTd+ZZgokAGCzA9zYX6nEzPfJ2iXqAbxW48umu7chIIEGL9JJ+nGGuTpA2rwzAo4JbcWgfDAsqgmD0Iwgz2a9YMySSCjyxUkRNzAN/l1i2CjQqCmu0QzelLWPS8826D54nRrt4h+UWn9zQfxJ4uFRwyMESkT5ZiJkbY5iI4x5Sqv5TBWk1FHmXj3IsCQzFgIHf64L8OeFA5LsWIpQY4BbkjtHGJqtfLo1ICTDeraCQZAJO1YJv09u/OuxvrOTCZrdRlen06KsxJ2yxPlou30EEKl+rkDj1CGv2bNrdcK1elTUrMQeQFFz7ARYe2AcjVIXy6dEh94cM8AxMxHIiW6zc4vbSnrVmo+YVpR61URuLcie2MC1GYIMH3787/GcC3lE6WhJnMV2KVEJp7SV9zbrz/LFSagWFPyqexltuYQNvTjr88NszptOmogSQABJmB2HbC7UKwp0zJgt/FxbqB7T/xODqLbzGEcbxPrWaKgp5g3EesliBDDieQL9P7jFFQMtA1H/wBRySRwY/igEiSfeMTS8o2ZrweIJJA6Adxa42j5n6YP8TVAKwpqDFNYIPG4wFuewwkAvn0irl88/PPhA/B+UNWuimSqjc4Nh7D3g4+rrBHHHGMj4fywpUQVBlzEi/Xv2xrqHA9sXey7XlVAEDMsVY4GA8w1iOuDG74D1Cyk4sIuI+K/MIPxDDLJ1d3T54zWYc2MDaee/wC+LqOsLTDKgZyOTExiPxACSYKta95qM3mlpiSb9BjA+IdTk7j65DbEuS7Kvw2soDbZbpuxNa1Zl21d6uCAQhaCQzbRYmVWTJaOBgDK0K1auN3mh1qEk7VKUFdTYEm/o8swVIJb5wqtWL7bc5/mKZ77Tunp9Sq1VKXkPVqAM7htopBl8r0kgsbobA9oNxG1opQyy7UABLSwHxO0XY9/rjPUs2lBEpUmfYAZq7Lu0m5KiOZ6Ri+hSMjrWUXJmWD+3At9f2x1OqKeALmaCFPvmF8TZ3zMzUqeay7iDtHT0iB9seYD1qlUevUZZILWgSLW63PGJhgqMB2mDbMd0a1aqgXf5jMSwfcX8tTwoMdT7SOMNatGpTopQCk12Ebx0EzJPy6Xwx0/TEoutCkrNENUMXt0MfOe3GGmQipXZwSUpjaJ79cKSl4jAMMbxejUbGZ4aR5I7ueeuLsrmN9RVAUrTYSrfqJtbpbDTXF2IWAJc2QASSewGFflkU0p0yGNRoO+zqTMtESIxtQPqsnfAguLGwjTRFWvW83YyUksqMRBqA3IVbWHXCzxvrW9jSpklaf+oQYBm3T7YN1R/wAJTp0acAuIlug6n5/PGXy2XGYJTopl2IgQeY944xlWrpXRawEF3sNAlngdKbuWrI60kjYCIUkGet/e1sfS9S1FaVM1IJHtfHzymX3bKQO3p/CABA59sbHL5LfRCVCIIIIPvg6VXSLWjKTWFhONH8RU68gmD2/bjHdZi7ekekG+BtG8O0qB9CdZMTc/XB+dn4RAn7n2wyzH4fSGbkX2EBr1N0qCAq3O7gxzjJ6u1UVfT6FAJBRS0nlVJMAC0W7Xxqs80RRon1sQSGDR1mGi0f8AiCQSMZrUs0GdUppe0oGBDP7Eckbo3cmDxOJXFzZdhznvidGo+7mJxpeTarVNStHoEtNgewHztYdMMrs07fW7AUhM+oH34ED5YGrZb8oKKgDo0upPxMT7cjgD74c+DaXmFsxsikBFHcZvJ3FQeB0nrjaS+K2kbCEBqNhzn2h+pOMtRWnTgO5vJuSeSBN/9xjM6fUCOap/RBsLk+qORY3gwe4i2LtdzZqVGYgATsiRwpPxA8TPbqPqtyLEjzbNTQiQOSfl/X2wVWoA9x22/H7/ACmM4Jv6c/b6Rxl8wUB3oxerdLdD7jjGr0fTxSpibtFyecLPD+Uao3nPxwi9B740VVwqkkwBcnFns1PSpdtzGUkIFzvEOo0RLOxhRcni3uf84xgdY1TzWgRAJjbukX/UQ0EMBMACx5OGHjLxCWlKd1axHX2iRcmT344PGBPDGgGvVLkyiMC5JNyASqxcbAG3WPYe5hf+LUxtFt1tYTUaLRFGg0kFluzcD5D2AH8zYcYywDPXH6nqtN79PftxjX63lQMtUiSYNxA6e9sZ7wBlnr1A7WWkLekTJ9wfc43wm1WE7TkLebejQVQigfCIjphgtserSAJOPSMeilLSLGVqAMCeT0xTmE3LGLThZrOc8tNo+Junt3xpOnJmmZPXs2isVWQoEsRfrwMLHLZdlZi5dqbMiKsqPTy3AsSs/TjF2pVFpNSvvqb9nl7xbcZ3sPtAP1wl0zI1CykGsjKWFaq0OAxncFPUzC7QDumb48qq+pryRnucQqhkHq1Nq+XUqMg3PUXZ5W3ahKjbIJAiDH6uhk61qFOghFNSnmPJ27mY9CxmbDgdpwPpeYp0qIp00q1PKAB3DaSSeWLRa5NgYAwSEqlnd2C1IZTFX8tKYYxtESSSIJiZJwVgFvfMYLKPfBsplHdBSQko+5Axc7kAgkgc+14g40mUyaUUcoJbbMtdiY6nHWlZMIpfaEaoASBciBEEm5PfFirO4cSpxbSp6EPrGqtgZ8ryySss21iTIEWMmf54mKqGaqoNigQrMBJg2Y49x57021H9xAJzPotDM+UlSqZBc+kkWnj+eC9JymyjflvU31wLmYq1KVFSdqQXB6dp+uCfEGaKoKSQHrEopbpY3jqY6Y9Gl5S578MIbXmbzGbFfMMqVir0nHlBeDb1EkiG6iMMMtmgjVK9VqXmKDTpgfqANzNz8RIPyOE9VSaS5eolykLVWFQBTBc/qDXsLySMLtW1QGqBTVQSvloBcfOe9+fniRKtiX+klNT+r12lmo1mr1dqkb2JJaLAG8fL36+2L8rpwdhSo2dviPEAcn5dhjjRMo6qtLbuqE278n7IP5zjfaJoyZdTF3b4nPJ/29sbQpM7ajtNpU9WTK9L8O0qSgEbj1Lf5bDF8sp6YuJwr1HXaVFtr7jEbiqkhZ4k9MeiFVdhK1XsIbVYIs4RZ7OeUPMb4maFgboB5Y9ALc8DB9Rt7S1kHMi0EcSevfGP1TUt/wCcpDIVDBFYA019ImRILGfpBjrMXtNbFliKpuLCB6vmnSnsD7vMAaWuygHdIP6vYkWvBwx0fQAm0sZqEA02AJCkCSLc83Y84r8NaGKzFioVSSTt4AJBC/LnG3GXWmIQRbCxQYpa+JoTEyGo+GtzVJTc7/CVuIPckWPvOG+pk0qNLKoL7ACVIUALtB5F5ngdJwc+YCAu5CqvJJAHPckDn+mM3nsxPqYHe7Alb7gsrKgj4rMVkRBjiC2GhRTUhO8HTpFh35z6xNmZdglPaCRuG7spIa0mLgiLXk35Jel0fPqiE2AABgODHXAlNEZYZSlct8LCIUGwU9jf+fzxs/DmQFNATzF8IoUw9S52H3i0TU3uEeZantUDsMY/x5r4VTSQggfHf+Qm0+30xq8xWmy/U9hj5HrNJq1Zai01UO+2mlSpJYklQTC+kkobXFxcQcUe1VsaVjar2XEG0TKNWrrTDeqoCRAJKLz6p4JEgkXsIkG32PJ5FKNMIgFh2ie5MdTzhJ4U0v8ADUVNQKazckRMHoT1+f7wMaFGkHBey07ZO5hUk0jO8ynjoxl1IMfmAEd/vinwUkZmpFl8sWHBuMNPF1Bmyz7VBIIMnpHJH0wi8IV9mYU7mK1EAkzt3DgAnjC3uK4mG2ub/HjmBfjFSZxS5T9Q5wLq2ZCgKTdiAB9f2xexABMftO/xizEjgmOtsYfxN4k8s1GUgudoUclQTHS3UWkGO0zhj4u1gURt/XB2DuFWTMxCk7QenOPm+l5apma6gsKlauCIcABdouTsNoIBkAWAx5terrGnnN7xNZx5VjLK0GzFWoog1HCNVqcEITtgKDAJhztmSI+WGNDLhgAtL0wXRGRg739MMB6ZPUkRcndfDDL5BUpqKQ2uVAFSncmQBucMNsboJBmB0/h3eS0xKNPao7luJYkySY9ycZR9mNQHVsIK0r7zKadp9S/RQpUeY0sCZG5QlhYxc39saTI5FJDufNcCAzKsgc2AFiTcnA2cSDI4x3lcxF+mG00FM4EaoC4jdxikpecWo0x74z/jHXhlaJIMVWlaQ2lpYCZgdALzxx0nFWoKLnaGTYXnzbXKJr5irVpHOsjOdpp0DsgGPTe4tE4mPcvmkKyM1Up8yi7lUGbwFqAAEybAc4mPKNRb/wCP/Mi/h9yefOfTNCaBWzFVlBLETwIWwwvzBSojZmuqvTfaUZQWekOAB2aeovOGFdw9VaNFkHkw+0qSHNwR2t3EwYwozzgt5hDolPcpDH0tUVgZ2rYhSDBPJ6WxZXOAkoc9oBmqJ8oB6jGrEAMRKreBa0wb83wi0rLHzCWAbedqKvcT3MdpOLM9XLsd1oMNHUdFAHXGt8PaX5airUBDsIHTYn9GPf54nppqPukwTW14/wBC0cURuaDVb4m7ew7AYZ1GxXlD6B73+98W49NcKAMSwADAnk4QZ3L1GasKZQJWEOWmVO3bIjm0Ww2ztcC3fGS8R+IPLDU1+Lv0A9/pies+dIgtUsbDeVa9qJVFoU4IpgM5ZueQBzdmYEi9oHMxhLo+mnNVlTa0LesxkCP0KO/WOw3THBo0nIbm3ViUct8TAglWI2hYsZY/D3iw5P0rw5pgo0hM+YwBcnkmB0FgB2Hv88T0VNSqb9opUu3wh2Uyy00CqIAEY4ricXVXABJxyrAjHoMBawj7Rfnsj5ikA7SCGVomCOCQeR7ftjN0MqzVj+btKEMX2QhYKE23JgAAnnl24mMNvFGeZUNOnvLGCQgkhZubYz+WNxRoVVqU6m7zAfVt95/SSbQffEdZ1UhVGfxFv6Qqmpqv5rIq7PTYzN+Z7Yb6ZnSTtYFS3wD2GAaancFVbDt/tg2pXTL0qlY+vYu8xeY4ieOmFodPSsxcdIi7xbm+MttDSA7MWsSrSEIAJIMXmBHfCvw/lwu3NNSpE1Y/CruErIZnbcBAEexMDjpjvKaS9WsymAXYu27/APXvXcsr/qg8XgQTizOV1LsQgCLtKBAGZKagACCB5YMOwIP1kRjALAv9IP8A2+kOOfrEb5UNv27Nu5Au4LJaA0wd0CO0c4c5DUYY0qkTba6qQjSSNpmQGtxPUYD03RFIDVSxqAKSwaIKggQFhZEm8XvgPLVZoEmoqkEyxFm2N6d26DuaBdeZth48SmQScExgLDzTQ6jSDqyHhlg4wNXLvlq4pec6rThqbQIN+CePpjf5m6SREiSOo64RajmA6Gkybg1ux+4x3tKC9zMqAd5D4mpUS1StRqK4s7Iu9bLM2+g46jCjUPGQZvMpUnLhSF3wNsnmOCI/f64pzunK4O2qaSwFZbk2HQtc3v74G1zTaCooDNXqtEncQIgdFEcQYP3xK3tTnp5z5wfFc5iHY+brVK5be5I9axtQAgfCZEwbkm3vxjQ6clOlT8ui1Oo9jUqkgFkZydg2gn1KjCIFvtjinlBU9JUoji6kke1rC1wQL+3Jw7y2lVajDcpQf+QNhzBEgEi4EE9+0ZRQ2va/45n0t751JTvbPrz/ABae+G8qWqAiSivMQVAsxutk/VTIUDkTAxtZwBp+SFJdokmZJPUwB+wA+mDVM49KmugWlFrACBZ2lHywhFdVbvhj4l1AU0iRuPH98ZzV6yUEWvUVnJYKqiBuMd+gwj2moq7bxbtaamhqKCmztZVBJPyE/U+2PmGs63Xr1WdRWpu3/wCMkj0QoBMARf1bp4uOgGB9W1E1mAqJvp7z5eWAAILCQxIPYTLD74I8O5Py9jvuNUyB65VQew4BiBYdMSvWLqFtznDFl9Uf0vDNKBJdyRJYgSSb9FGJhmc4E9JMR0kYmHrRawx+sIOQLCXZ4oaa0Fbco/Xuh6QW8nbEMeALH7HCPV9S3elBCwfSeABy30v9b9cUapnWJrMWCqanCEqCwAWT7kCRMyOJggX6Jo3mItSoSd147gE7eeFMA/XCW6jpgPk6Zb4c0v8A79QQg+BT09z/AOR+dh9ca/0vBmw6dZHQjpycBVKzNCpEDpxJ7z1XkR1n6YaaZlVVRa46nFVKlG0hpvCMrIW+Ks9nkooXcwAMEVWABJ4GPn/irVBUqKJ9A6d+374OtV0Cc76ReTUdaZw1TcVJnahsI4++F+i6Ya81qvwBvvLRN+FHf645o5A5iolIggm5PUL1k9OYj3M4+iUKS0kCACAIAjpH7YioAtdmk9HPUYp0vKFagR4II3MYIYshWJUyBaJYHkcCcaRqmFlBFVpCgTzA5/2xb5knFlMCmsqAAGIatTA+o51aKbj8lWQNxPAE9ScC19QWmhZpj2Fz7DucZisPNY1c1TXY4UICSfLF7EHhieo646p7QFW+59ILuEEchqinfUUOah6QDThZgkm6iLn3wNpVegqsgZWqMSzsIgsxuBHTpjhVjL1KtQ7oDKhK7TsvE9ye5xmNBzKJmOBtCgmZgiJPFucSgeFdjuYpnt85vXCqAFgVW6dPn8sG5eiqr6oIPIN5nmZ5wgqamGfcOI/bHR1kEbiQB74dQKKNXecGAzPdRp0qCP5FLa9Sx8uzFQQWAJMKNs/UjCbSqAZwB6aYMsglEHxGCNoBO+OOSGkWws1jVataoRQAYoOW+HpPUEmRyDA2i18NNKyK00oVCQS0Kym6jnhQekn74U1UM+O3aYKoL/CPMzqe5TToEM0SzzAC7oO0kepomPpjkkLsy6VFemVIO47nRUjmLdhJgj3xeqsEVUTywhs5ggqPY3v/AIcVKgljA2lpd4ux/t0jDWdvM+3YRxNsmHZqqakwLcT3wqzGVLRs5BmR0++GdJmayyFi3v8AfBqIq2640UzV6n2mW1ZMzme0+FLkGYvhJpmRVnUbY4Jj2Xd/MTEqDb1XxttXP5Lwf08dx1E9JFp6TOEGjJFQW5DeqZB9uTFx9I6brhVpgEAQSi4jvJBUAAAA7AfvHOGNOuItjOVcwQ1jizL1zBk4elXsYYOcx+1X3wNm8+qISWAwvrZiLk2i2EOfzgYOzAGmi7mIMkkXgRjHrhRczmewnGq51BTNaqwI4VZgsey/e5xnmoVK9RtyVmdihp0Z3U0SbMene3znFIzr1qhJLSW/6ejs3JHDbo4Ee2N9pGnplKZVmBZiS78bjztA5gcRiOnTaq1zzn3igC590y3/ANF8h3Wm29qjbmO0AD2EcD5Yc0sqlFFqMFTaCXY8LFyb40dShTRTWqEKgFybAD3nHzjxRrf4pwlOfIBhj0YE/EYuEH0nBNQCtc7QmGmKMxVrZh2rBlUOxIUi4E26doxMaHT/AA+5pqVCuOjFTJvz8Y+0DEwhqwuc8+sTr9/3jDT/AA8tUq9YDoQpnjmCOCJixw5zWeC77SEgG3IkADtE89hPbF+Zr7RxPS/eP2tjFtq/mV1DKSH9K7SLMTYXiGMqN0jgcAE4ffSbwmbTkTS6KjebyTA/MJMySDFpmSRM9ACJvfYZZYXCLR8t5YCbB5kbmAMASTAJ69vocXazq+yntWPMIM3+GDBP34xXStTp9UanQmYo8S64TuVLIkzf4ot9pt3JxmfDrefWko+2RHQTItHItf8AtijJ6p5lTyHVl8xiKbCfUZMssrAuDz87cY+haPpNKihRFCk9RzPzxB1VWIMDLGxldCmKGYkhQtQBQR3HSeuDMxz3wuzuZVVqDMidvwGJ/bj54XJkis+XmTC099yD3j6WxRrFMaCLTgwUaZoOt8BZ/UaaOKakVKhmKakTYXnsBgCjQU+Sa1diKlImC4UboBlYjgE4VpmF/D0/KVhWptC1CnIDQzFuqst+/wBsd4l1sommpjAnihaymtmGZW3Qq8Giytaw5m3PP1wwoGoxU1eQAdiyFJHUgzcjphdk8sTVatU2FnPPAEcROHmX20gHcne3A5n39hiZTnU3+vhEBrm53lWvuWpEcgifsL/XGNRmLKEUSXAsP0i5+Vpw78Q52F3K4gzLi6xPw829ycc+EtILM1eoCsxt/wDjE/OCCuMB8RtRg6SzXjV8mtNRJsB3wpzeXHl+axHl32iCYM8wL25+nTD6p628zbNJJn6DnCSt+dU2oT5Unanpv7Wud0RE2n3Awb2tpEY/9o5zm8XadkWqsBSYqgj1FYZ1SwB4jnnn0jgjGw0bK0qZkLcdT3wwoaWtFDxJMmBbt/IYU6jU2ibyOkc4cqf/ADgGYF8K3r35+kZ5jMecwQcDn7/7YF1LPIBBiINuZj26n2wLl8wAtrO1zNrYCemSxaAHcmmhLFSCrGP0yP1GF3dJ4nGazU6zz/ULxNXVGba3thVpMP4pIXsLcyLjr37GKW8Q9djA9R9JHIBgiOQInqbYuGjpfeSxmf4R9kAt1vf3xanh+m55Yd/Vz73Eg8XEYMmte14w6ye0SZzVWqwDGzkANIa3cgTzIAHK89mum0WClm5IWJuYjrHf6cDthjlvD1JZI9ZJuXg/0gYMbJYxKVTVqY5mqjbtvM61Mm8YtY7Vk9emGOaCUrm56AYSZ6oiI9SsQu0StMsFYnsMFUIp77zbWyZRnHBVnqGKYWZ/lEd8ZfP5k1v9EDykZQKQG2o+61webj6TgzUK9TMFxVRkQ0/yaS/ExF+09ZniBzjRadpf4eocxXZWrPTRICwEgCYnrYYlpq1Q6m2gjqnukacuVpitWB85VYRMimpMhVAtJ74GNdzVE/lSGP8AG5MggFVIghS3J422JA2rNU1Ms5aopNNl9G6SBeJIXoe+FuYzvnVIB9K1T61lWa5gAzMXM2GNeub6EGB3/b6zvEzpWXaxmPxBdWkmiRY2Pp5YqTAUXJngwLnGj0HRJKvTSKbKC8MRJHHzNzb9sMPC3htFUVKlMbplVNwINjHU9b3xp6vHYYfT9lL5c/Kb4NzdjE+X0ukqhSJN5gmLmftfHuK31ISYWR3x5isrSHeUaR6TMalmhW3r/wBv0kMJ9UQ55sFmUggTDXuMW5LSVH5+1S0hkuTFuegDGZ4JEczww0vw+1QipXCsm0RTKyZsZcEQHAlYAIu1+mLvEOYGWUmJmZHt7d8ee9NwPEMi0EdTbzrO66KKh1I8xlgIRMkfW0d74zuVrtWdhVNp3Vm6DqEU4ztKu7VmEjc36jwijpfGv0NVgLA2obW+M9yeoE4BqjP0wS5Y2h2n6RSWp+KNMCpHoTooveOhIwx/Ge/PXAT15AIMgc++LFy9o5m49sNU6cCMDHtPM5myViJ74VHJISTs6Xjr7fLDlqM83GBvLkwu6/IF/wDjGtc7zDq7mUUKNBbeTTmOt4+QPH0x3mDuA3SALBB1+QGOq9EICzteQQvAHuT1OM7mc+9VyFgEf9w2Ef8Aj8u+FVKrMNI2incnHaMcxnEQGBJj4J+G/wBpwo1avXetSYrNN1CqLkBl43dLyef+bstSMsBcRLOenuOvTqO2HGiaW8FKe5wAGJqM23dxb6X+2MUEjSBOT0URTp3h5CG8zciFgdgEwRcmTYWkQJNyfmxy2rUyPwqKVe7X42i8fKPfphvnsmaY/MrwzQPSIEdeeOt/fGPrKlBjdhXN1L3JBtAiwHeb/K2MqhqYzuYbXpiHPmdxCUyQJIdbkzMTEjsY4/njX6BpQooGM7ogA3gTP34/bCvwrouwGrVhnaDcfCTfr19un7P87mP0rz2xZQphF1vznMxlNdI1Nvzn+ZTnsyTwJ7xhJqzeumvIkdOAR174Z0Kd4E+4OOqeW/PmAbHA1QXUsfhBKl8xdl1D1iQJCcfa4j7YAy9XaQQTtV2JNgzBWIJO23sQ1zBPp3QdNptEFnaLSfbGdzKktW2rJFQlAAm0vMg+qxMgSeZBPY4zRopLb38/SaF0qLc5aaGtY3wTkzfFNXkR1xfSAUScUHDxpFmh645qCxx5SrK3BnAGuauuXTcYLEgKsgEkmOvTFBYAXhxHr2pUqCFmM1oOxD1JJiLR0nGZbLVMzU31Ka1qz0/TSUwqDu1yR155wzo069dwpM1Q0s0BqaKS3U3J9vlhkuYy+RRaSur12MEAje26Tf8AhWBP0tjyhTDEsxx+IpiDk7QvT8imWC/E1TYFJJmOpCjphXrVbzG8lYNVrgbogWJM3It7YW1dcdt8sReSF9XpHqYAgAglQYb98MKNVU3ovpkbw+8MQxkC7HdaAw5sYMTGMb2jX0Uhz1gioHNlmOzVNgzUgxWQVZds7VNxDMJ9V+OnzjGr8J6BAV6igBQIEdQeuCq7ZYett1WoTJZrXiOBCgfTHH/3NDhdoj+GZMHrjAqIbQlAXE2yuInpjPatqPmHYk7Vu+03jr9cOAQyQOGFsZbxJSbL5ZvLYb3YIsr6oJuBHMd8WVnfR0RzYEzWa1Z958tajp0ZePpIm3H0xMULqS0gKaNmCq2keWL9fiM/FPOJjzdJ9B+smt7vvPoviTW1ylIElQWMAngE98fOczna+brNTYguBKkWAE3JA5Hb64Y5/NnOzQKl15Zov856LOGui6TTySBxJYiAWM/L5CBx74oevqP4hO94BlNLSmpR1bzbs54tzz0GLnUNBUbSBtMH4YMAQeR9Pvi2vnN1gTLXZ9t2jj4lI2jmAD0uLnF+l6YSN5Eg2A+Uj588XPHywo0+qyHO5/bneJ0Way7yuh5gcKNpkc8ffBQzDyx2EQYJnBVLTCkkzfrzjirQkbRug898UaaiCGqssikliG9NhA7jHRza0Q21TEXMcnsJ5ODaGRgb6vCj6x/TGb1PP+ZU2oLcLbjucAyHzE5nMGGTFmZzFTMPsWTNo7X6nthk2VFFQiFWAjdu5nuZ7dB9cMNOyKZamarAz2EepjwBPE9emA9OnM1jTgkSDWJ6RcC/SbWn54EU72EDRtGGgaIlRfNqKdpEKsm8Hk95jrh3q+rpQQFuSYVRySeAAMC67r6UFN5IIAA5k2H84H1xgs/ngxc1mIreZNJT9gAAfU1zINrxiqrXWgukbxlSotJbDeMc7rLbzVZS43bQhjrYAEj4+SRP0uCCdH05lZqlVpqEmL2VekdZifpHzwDpuUYMatUo9QxBVQAoHVbTJm5tNu12PmHcFX4jxPH1xMgzqfeLUEdTbx4c2AAqm5vGB8w4pjdUJBn4gCxMyYCqCSYBMAGwJx5piXIa7/qPT6fTA+qsPMCu6qqUw44lSS6kmTYbJAtBLHmPS9mZ1v2EaTcXO06bUa8floiEtCmoxY7fVcoAkMSBA3NYk3i4dHxAxqbtgY7OA8BmgxtjcALCRJInm2GGT0ek9BXrIWaom4jeTt3w5VSjABRMSvIHJGF+c06gtWRSILAICjuhEXBs0bpHxRJ4JvjqquEyflNfUBuJMlr1ZgwVFpiYLOd0cgxZRG70g/cSYBemUC4X4vLUyXYg73VoPPqPqDkkhbgciZXUqFKkx8ymAIgBmZg0g/ErHa59TXI6+wgtdRdgUoIo8tRYiLRYKBYADpgEYWDOdu0wHALGPq9QTK9LDGK1bN1a2ZeizFKa2kGJsD8jMxGGysxekXf8uopIExcX5nEGlpVp1G3EsGibHdtNhEQbcML4F6wc4m6wxxLPCq+TmTRBJQobdiCIt0tPHtgeuj1K7Gpes801Ug7USeek2vz3wfoHhs0HNZ2JPQG0SI7nphtm84F9Rie8YoNJigVjDIFrGZDxJnGylPycup3uDLA9R1vb3k82xkU37SNrkl22uT6i5Bu0E2t7WjoIxr9XDVaoNhCM1z8SmFMCOnf398X+Hskm95RJT0FiJ7Nb2hhAPviOoC7+Gu2/Od5My620zK5XRazE7ZMhQ20BVIHANgDEnD/JeHn9N9oiWHvjUVMyqiwv1/4xzScsY6HDBTAxHhQBEx0RAvqPX9R6/wCdMEZPQ6ZdSIteIIP8wDjzxNUNJEqNuFMMq1GXlVvJ9pgXxxktRU5lvKqK1FkmwI2Gwi9txgz7dO+6bOBaGqdzNcq29sYD/wD0PVgMxSpq6g0lLyBuIZgVAjgW74aa1qlSQBKiJgNEg8km1hj5xmKjVatV0SUqMeTP/iJPQi8X6456/TpECo+LCGZKs4QTT3EySxdpJJJ6fPExrtM0U06SI7KGAuJPzxMJ0OcgfeK1ONpNJ0q0QUSAWM3b2+Ri+ONSr+a+0Ptpx2j+biPt7HjB2ar7TtUtEncw4kdAeeZuO1p4xNH0k1QNxHkqwIBkkkQetvY/M9cEtIl7Lv8Abn+p2k6rDf7c5nbnRNM84hjt2KwsQG3EbW9NrLIHPYj3xqxlgOkAdBi7L0lQBVAAHQWxKrWOPQp0hTFhKkQILCA5ip0HGK5CCWxxm82KY3RM8Yyeq6o1UwODExwen+fTCXfMBzGWuasas00sg5Pe/GGPhvQti+ZU5I+HsMV+HtI2jzK0AD4QevufcdMU+JNfZpp0PgHxv7dh9J/pjLhRdt/SDgDU0F8QaorPuWCiWUg8k2gfsSPljrKk5WizlZr1AWMdAv8AQDtgbw7pnmEVDHkLNj379vrijW8+1SorpIiVVAbtJCiR0MyAPVJng2KNR8xiybdR3MWZ/NMrbmDVXqXCqCxBEGNq8zPPymwwz0nRWpoKlUsXZRKEyE5O0RzBYiSTIA95K0DQVpt+IqbvOYEBWKlUn+HaOSImSesWw2WazRMKp9RH9MDTpaet9zARLdT5MWUMq7tA479LdJwfTyX6UWx+I9j7HDHK0xHlr8H88NaOXC8YppUdeTtGhNWTBMlkdoAI4wi1skZqANv5QJYk+r1sBFoG2LnswsYxrYxjtcqCrmSVl0pUiDBkBiTddjTvgEExaBHBw6uAtO0Y4AWGaLXLZakYCgBlG2dpVGKqw3SdrKAwknnk4p1NYHmExtuT9ewxZphKZamXYGQzzJKqrsXVQWAJCqwUSBxwMLz/ANTU2FqlNfSyWAFQ8zfkDthdQgJ1ekFt8wCvlqmZjMFijI0pTPEDvPU84YaZTqZsiov5A2kNeSxJv06YuyBd2mqFApuylptUiwMDgYZIin1p6YPB/tiWnTKteqL+kWqWN2neT8OUEAF2gWk8YYslKiu5tiKOpIA+5wlzviPyhtIAeQBIkcgE2MkCfbkXEzhK2aJdGLO1QBt12j1AwwQkqvqQj03hiL4tb2inTwu/0jtSjaarM6nSIhaiFiJADAkjvE8R1xn8/n6ZUs1RAsEzuAmOYvf6YWZjKO6svlnaahciLf6m/dEkE8SOYBWOZVBgWYRuDQHIpWeJlRYQQAvIETzY4kq+1lh0qflzn2TUqnsDC0zrVDUdVEmxpurI6ikCZlhwwvcRMc3xpNKyuyntS1yYHA3EtF+YmJwt0rIu7K9ULvVbgEkMSFmZiwiQt7nGrymV4J464yijEn1PPnDQEZ7mDUcqTBj52wdlssBc4xOp6i7PXdM0yyw8gr/pkLEgFoBg8xJN4kmMK/EGvPmGKhnNKSSCCqbVmNymJ4BhuZAwXj00vcZnPUWnN9qWcMbVUFTY2DD68iMLnyqgAKFkcWAUewCgCcYjTK9TdsRQBF9qlCTB/VA9J9NpWSCOsGutrlRA1FSA8HdJa0TIXdMSsWMTyIBjANXZvNiD4lxcxx4i1RX/ACKUBNstUM3IN1BNgJ5xX4Z0hH21WAstlkwSP1N9zxbC/Qsi1UTwiiQD1nqTzHt1xoaDMfStl6t3/wBsKGTYQBk3j5c8BbaDiYpo0YAAWffExZqfsI3S3pKtLyG88/liO5nmQSeY/ijr9TpqYtAwMJAAEWwRQebHnFNKmEFgZUqaBKM7nvLEBSz7SQBxYWLHhVJtJ9+xwFpOeqVEbzFgqQJ2NTBtJhXJNuJmD7Ya5nJK/IPESCRI5g7SJH++Fera3RonaTvePhX+QMcY5yFyTOJFpMzlfMBU/wCThfltPoZX8yoQW5VD/nOEef8AFGZNxtpjoOZHf54CyOTqVWMBn6y1gPlf/IxE9TOBJWqDtGmua+1Zb+ij0I+I/If4cXaHo7Vp3hqdFYhb+o8n/O/zwx0nw6ikPVO9oHp6A/0xo6pgR9hg6dAt1PNSmTlpltTzaNT8ukQtJQDI6mCRyIiwIt6uhtivJ6aNwq1lG9SdoBJ2xxYQCwvBIJFrzwa2XVCACSBZZAte0nltvTtzc3xRmSzEKo9UiL84y2btBK51Gdmo1RtimFMSe3t8zhgq/CiCCLSOD7nFeXoeWvlC5N2nm+BvENMLSSmH2F3G5QxVmQTuCkXEEqSbWkTfDEW4LNsISrfJgj64/wAdIhKUGXqKNzSbMBMBNsETcnkYAp1AquBmcwLL5hFSoYfa8SxDFCX6QJ2LI6Fn4cya1azViN1On6aRMD1EtvsLERtN+s8841TGLkwO8xgkptU6iYagnN7TF16pcndmMwwR/wBO8APPDbFBAG2NnF+5x5lspJp0vKG0IT5YfbUIIEB9hBQCwaTfbEGTDjNahUrE0svKyjFarghWvEKR957YDy5Q+W9BVWqh2VFiAFFqgcxxaQepjvgGphWxk/pBIAPrBHR6tLz3JCUmYNlwoChVtFuwgjuMdMoqQkKlBCrLvBWpboFN1X6YQ6zqO92YB6QYgk/xbfhAWTtEXkjcfYAYW0suajgeoksAWkgteDJ+Ikgz9MTu1mvuZO1Qar7z6K9amqqiNTBYwq9BA7DrjyipI3Aq5BIKgn7jr9MZKjoFYNC0GIggGYAjrJMxI7Yc6DkXoVHqVFKIFIMtPuTfgQMMUuW6to5XJ3EA1Jw7spHaZm5U7riD6ZYDr9MMdIoJ5YNlDCSI6/t3v84wozVYO7fFvZm2i4YmTt2g9RTAsBPeIONXVUKqrZbAQOluMAlIMzMb25+wgBQxJ5zaJM9nAp2IC5iSRaBxNyLWIknv2x3k8nIDsdwa4aP73Hyx7m8irsHTcGA2EQGDDduEqY9SktDdNxsbQ3yWTCi/A4B6dZPczfGsM42hBQNoRkMrx0jHnivUfIy77SPMKwoIm3BMewnC/UPEQT00oZryx4+/9MY7xblK2YrUAvqqqhqQ0bdsgj/2kWw0uEWw3mlrDEAqVt4QKQadIAoR8NOAfT6eu1JjFnhzRHzFRSbJ8ZY3m8DasQt7/QdsX5TIBKRqsAEqgFaa8L6rzfk7SAb/ABG3TBjaqaNNlVRvqkRBuqoIBJAmOYB6D3MxW0Nc853iB0tc83h3iTPDL0vw9CFLfG0TyepNyebTjLadpBqMIAMHcdwgGeu4DcOhAvcYP0vJvmagQiRyWPC+57t2E42uU0sUhsVeDJY9TglRqm8IXcwDL5ABdp6nc3SSetsNcnlAAMU1K6029UknhVUsT9FBtcXwvHidTV8umo3kjarbg0H9RBUAWuFmTxIPDkVUwe0egF5sUpgCMTGXTxSxAINMSAboZv8A/GqRiYp8en6/oYRdfWN1BwdSAA3uQABcntj1MsJxkvFOrCoQg/0VbpyzcD/1H88MLaBH1HAE617X3qXps1OmLcXfue/b74C0/Qqjjefy0YTJ+Iz1v/l8O9I0gUwKteCw+BeijoIPXBGazJYW47YQVL5aTlb5MTHTaCRYseJP+d8NFqH0gW6YCqD1icXiv6hBEDHU0AaYo6heaGmQgHeMLc7m+R1xTUzM2g4lGgWPv74Y73wIZYnAg4kSQZB6HpjnT6cFqv6V+Azz3PvfBtXLzYLI4MdZ/tgKtqeVGxFzCRMQDPw88cdvcxhLDNjAZTsI301S3rYXP9sKPEsefTMEFaTywP6SwsFX1FpUHkfXp1W8RNtC0KDyVN6voCmQq2EhrkEiRAwkdXaqFd91Sqp/Mj1Db6SNtMKZuoB4teOS2pUXTpWbUItpEf8Ah406OXau9S1Zy7MRAmAgCiTNlF5M84X5nU/ONOvUVPwsGJYyGLbQzqRx37YoYvVArbqoqUXJ8mpCqoQEDeotLrcMLSbYJyamqS5D06dRVJpGDuIuST06CxvF8D4hYeGvbcwvN0rtLMhl5Hkq6/h0ZTTZSdwPJVWBus9fcjFHjDU6a0xlqTRF6ir1BBsW9zzhrUqSQosJuegxivEGcLVKlQKCqyoi3FiLT98bUbwlCjczKllWwhXh/ShWZqtUEoPhE/Lt8gAD0xs9Oy6yGUBQOLX++BNE09adFF4AG5vmemLs5rC0wFWGYkAIDe83PULA5j74CjSVf4jRdNAouYzzmZFNGdmhRySYj64xWt6x5pKKxFO4Y7iCZA9pA9QvIMxaOR9Sz7VmYsWkEEIGbaIMiwABJiZYG/ERbrK6W9y8jptB54N4kWjof2BwNb2nWdNOC1TWdK/WXaWCrby0wbR1O0CeAB2t2+eHlLKM8HryZ4x1punbrsL468QasuXVUA3VD8K/1ONSlpXMNUVR7pzmayUAXc3P3Psoxitb12pXO2m7IoNwo9RHFp5vEmLDp1xbWq1Kpeo0MyqxgtAmLLLEAbmtPvirRNLFWp5Z2yyh6sJO0AoSgkwA26QTMQxHZV3N7LFMSdpdptIgncyggGUO1uFk2ILArIYwIG0g7pOEed1FsxUIFhUG1GJUlQCeSlmaIBUSAdt7idP4o1ZKY/B0IQ81DFujQJMsxtJubfTAuRXy0OZrEyw200iNkG0A8Em9gvGF1bU9jc858ph9AefWL9YqMgcuSrcQCN59usWvMRYR0gDScvUrVPQssYkdgIFp5A9/rOKmSrXqBmB3kkAA8yf8k9MfQ9B0byEEx5hEO3t2GAppc5nJTuYfounU8uhRTMmT8/n88CarrQUMKZDNtck7SQNsCLQC25haREGeMVaxqopwlPklZaAQoJN7kAkwQB8zwDjJ09Pqu5DBtopqAGVJI2sisx5Bn1xAkkgjnFj1Ag0LvHXAwIRToVM2xEEAlQoDI7mxO5lcwV2sHBYj1MImBjQV9OpZWnvrEM7khUgb2Jm0iLAFunpBiYGPH1ZaCnYGLEzLGwPEk/5xGM9VD5ir5jtJ4m5A9lHUk9BhSlBncwTUC7by1szmG9QdhPRQGA+pEnHuNJlqNNVAZUkc7mE/W+JjdVTsB9IN39Zdr1dXDJ+IemFYqfLYKQYm9u+EHg+h5zmrV/7RIDAQrnvHt7dcLKtH8RVloL1SfUAJA9+h4tN8bJKHk0xRWIURg1JdieCPB1teWZrMl2J+wx4OJxXRpkkWPBv05Fvnf98W1XgdzEj+X9xh8YRi5gWeMcX9sBIxmOD2wZWpbhf/AIxRRpeofvhBa7Yk5NzHeVy8qG/l3xxqOqU8vAcMzFSwRFJgDq3YTgqhmEpIzMQoA5PEmwH36YyvmOxTdUL1apUerpLX2AfoHN446Yc7CmOnJMYW0DG8XjN5ivVBdgzoCQKY2gfKGupJIk8i/TDPTdFqVC0vTUBlgyXIg3gQIIjqDgmhuoAogU7Vu0AMd3qP8zheuo1lFQUUBggM+8KbwWCSDLhT1gSRiWmVLk1IpUW5ZzGudytFHWiarPUqPADNsUDaT6tg9RIHFibcYq2IjVF20/xJLVKT06ZBeJUCFJjbIUgk2Y++BquoJsdaT76VRWY1PM3Gkx9Mk+ptxNwtiCh4Fwhr6vXcHa7gkAeYGmoQOBAUKvUkAc4J3Un0Hp357prVFHuE1VbRTUqF6qJ5hVQVRiQoW95PquTzg45GovT6jtj53k81XLhg9Yyb+pr84cU85mGYKKtQAmAI/nftjPFKtgTPGA2E0Or50UKTG3mNZV5InrhDoukrVdFb4F9bsOpF4P8AgxMtojud21wQRNSof7/W040ainl02rcsZ2kgFvc87VABjBXudbbTASTqbad61qXAWJJACm/eJj5R/eMZ/KZapVY7Qfjmo0i0yZE39oiRe9gcXJQauxnud7H1D35PEiABbr0w+WpSpISAERQSzRFgLm3/ADjOr2g32UTreKb9hK6eUo0ACZknkiWPXhRIA9hAnDCnld0GRsNwRcEHseuM3QzFSrWJEtLFUXZGymzqCwJQbTthzvLAmnYREX67rqUkWhR+FV2zMkR3PPH1ODBCg2jCyhcQ3UtfSiQlMXM/4b98Ispl3zDlzz1bsB+wwtyNBq73spjc56Dm3c/LDzP6iuVphFgOYKKwZrF4LuF+sLIkiMDqByYAYHzbQDW6lNCtNXQAHezg33LulCQYT0yfV3sQQCBvxj08r5dLzPMzEVCQVHlrAWJm7ELO4RMzAthblwWIqNUprTR1fdLb23MKgXbeR6T6S3GG2WyzVi5IUR62dWsFPP8A7czf+2JDUN8b/p8ufeLuTF+Q02mjebV3GkgDbmJJ3TJFySRPQHr1xXn80a77xPP5dPr/AISOcHZ1vN2bPMXL/wDaQi9U9SZPXt7e+Nb4c0Lyj+IrbTVZYACgBB7YbTosxscw0pZlPhvw81Ib6gU12jjhB2+eC9ZqmnTMXc2QASWYgkC3yk9hJthjmM2OBhJq1VCploi8njgg8EG4JFiOcXaFpjG8otYTGV1LOwZXIUqparv9bSIsdu4MtSpZYUR2F3NDKASCNnqJmyAkyWY/z++O9N05UTzmYeWiekRwoZmkk3JJYntxbvnPEGotm6iqikUgTAn/AFD3PYWx55JOAfiec+8ldv6RB9R1Y1YVVIVTY3lpt2t798ajwrpjKN9RoaLAGYB7Rbcb8d8V6H4ZCKataFCiSTwBzYH98ND4iytPZ5SvXc/CqqbAfSMMQWwJ1On3Mb0coGAIp2N784mMk3ifNVCXSrSpqTZDtJWLQTNzbEwwseGMuIb4HpgipIFnMW4ucPK3xYmJjafePSEgen7f1xTtG/jkYmJg6nkabV2MEQXb646RbDHuJgF8kR/TA9cqEUqABMNVuJ5i4nvBwT4YUAVyBHpT/wDrExMAvmPxmn+aJVqp/wCnrnrsN8JadBUzdREVVQ+SSqgBSSGBMC0kACfYYmJjzqhNm+f3Ekr+SeU0H4PgXLk+58x7/PCHKcL/APL+uPcTDRufjF/8h52m/wBFoqJhRz2GHGTpjdMCRxbExMOobx9DtODcsDeDacZXXPjre1JiPYgNBHYjpiYmMrHI+I/EbU8n0hGhj8kHqWJJ6m/XvgnxGYoKBYNUVW/8gQZB7g9sTExRVxQNvT8CdT/lj4D7QagYSpFvy0Fu244xuoGHaP4jiYmFLtFf0rzvNr4bUTTEW2m31xg6uYdszULMzEVqygkkwAUgCeAO2PMTAPE1fLH2etl8tFv+lQ/WBf52H2xZqg26dS2231AHi24RMHuPniYmO9j3+v2lY8x+H4jHQL5mkDcBJAPT5dsa7Pnn6Y8xMWeyeRpQvaA5sW+mMxrF3pA8E3GJiYW/fnaA+8A8XVWGWQAkAkAgGAbde+J4MQGq4IHPb2xMTEtP+WfnJE2Hzhvjes27buO3yltJj4j0wHWYpUo7PTND9Nujdse4mC7HnYRr7fKOfD+TpnLUiaaElQSSokk9eMe4mJgp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68129" y="2511323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 N P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36" name="Picture 12" descr="http://lewisandclark.today/1806_4/images/largescale_sucker_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674" y="4953000"/>
            <a:ext cx="2052868" cy="78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6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and 2013 Deep </a:t>
            </a:r>
            <a:r>
              <a:rPr lang="en-US" dirty="0"/>
              <a:t>D</a:t>
            </a:r>
            <a:r>
              <a:rPr lang="en-US" dirty="0" smtClean="0"/>
              <a:t>rawdowns</a:t>
            </a:r>
            <a:endParaRPr lang="en-US" dirty="0"/>
          </a:p>
        </p:txBody>
      </p:sp>
      <p:pic>
        <p:nvPicPr>
          <p:cNvPr id="4" name="Picture 3" descr="R:\photos\Reservoirs 2013\December\Fall Creek December\DSCN06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" b="2255"/>
          <a:stretch/>
        </p:blipFill>
        <p:spPr bwMode="auto">
          <a:xfrm>
            <a:off x="4356559" y="2361395"/>
            <a:ext cx="478744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2361395"/>
            <a:ext cx="458688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5" y="1828800"/>
            <a:ext cx="856430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616244" y="1582992"/>
            <a:ext cx="0" cy="49530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07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" y="1948464"/>
            <a:ext cx="58674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design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167745" y="1143000"/>
            <a:ext cx="3241964" cy="2258291"/>
          </a:xfrm>
          <a:custGeom>
            <a:avLst/>
            <a:gdLst>
              <a:gd name="connsiteX0" fmla="*/ 1856510 w 3241964"/>
              <a:gd name="connsiteY0" fmla="*/ 41564 h 2258291"/>
              <a:gd name="connsiteX1" fmla="*/ 1856510 w 3241964"/>
              <a:gd name="connsiteY1" fmla="*/ 41564 h 2258291"/>
              <a:gd name="connsiteX2" fmla="*/ 1759528 w 3241964"/>
              <a:gd name="connsiteY2" fmla="*/ 110837 h 2258291"/>
              <a:gd name="connsiteX3" fmla="*/ 1717964 w 3241964"/>
              <a:gd name="connsiteY3" fmla="*/ 221673 h 2258291"/>
              <a:gd name="connsiteX4" fmla="*/ 1648691 w 3241964"/>
              <a:gd name="connsiteY4" fmla="*/ 387927 h 2258291"/>
              <a:gd name="connsiteX5" fmla="*/ 1413164 w 3241964"/>
              <a:gd name="connsiteY5" fmla="*/ 651164 h 2258291"/>
              <a:gd name="connsiteX6" fmla="*/ 1246910 w 3241964"/>
              <a:gd name="connsiteY6" fmla="*/ 775855 h 2258291"/>
              <a:gd name="connsiteX7" fmla="*/ 1122219 w 3241964"/>
              <a:gd name="connsiteY7" fmla="*/ 886691 h 2258291"/>
              <a:gd name="connsiteX8" fmla="*/ 1011382 w 3241964"/>
              <a:gd name="connsiteY8" fmla="*/ 914400 h 2258291"/>
              <a:gd name="connsiteX9" fmla="*/ 969819 w 3241964"/>
              <a:gd name="connsiteY9" fmla="*/ 928255 h 2258291"/>
              <a:gd name="connsiteX10" fmla="*/ 900546 w 3241964"/>
              <a:gd name="connsiteY10" fmla="*/ 942109 h 2258291"/>
              <a:gd name="connsiteX11" fmla="*/ 775855 w 3241964"/>
              <a:gd name="connsiteY11" fmla="*/ 983673 h 2258291"/>
              <a:gd name="connsiteX12" fmla="*/ 429491 w 3241964"/>
              <a:gd name="connsiteY12" fmla="*/ 1025237 h 2258291"/>
              <a:gd name="connsiteX13" fmla="*/ 374073 w 3241964"/>
              <a:gd name="connsiteY13" fmla="*/ 1149927 h 2258291"/>
              <a:gd name="connsiteX14" fmla="*/ 360219 w 3241964"/>
              <a:gd name="connsiteY14" fmla="*/ 1205346 h 2258291"/>
              <a:gd name="connsiteX15" fmla="*/ 332510 w 3241964"/>
              <a:gd name="connsiteY15" fmla="*/ 1246909 h 2258291"/>
              <a:gd name="connsiteX16" fmla="*/ 304800 w 3241964"/>
              <a:gd name="connsiteY16" fmla="*/ 1316182 h 2258291"/>
              <a:gd name="connsiteX17" fmla="*/ 235528 w 3241964"/>
              <a:gd name="connsiteY17" fmla="*/ 1357746 h 2258291"/>
              <a:gd name="connsiteX18" fmla="*/ 193964 w 3241964"/>
              <a:gd name="connsiteY18" fmla="*/ 1385455 h 2258291"/>
              <a:gd name="connsiteX19" fmla="*/ 166255 w 3241964"/>
              <a:gd name="connsiteY19" fmla="*/ 1427018 h 2258291"/>
              <a:gd name="connsiteX20" fmla="*/ 138546 w 3241964"/>
              <a:gd name="connsiteY20" fmla="*/ 1510146 h 2258291"/>
              <a:gd name="connsiteX21" fmla="*/ 110837 w 3241964"/>
              <a:gd name="connsiteY21" fmla="*/ 1593273 h 2258291"/>
              <a:gd name="connsiteX22" fmla="*/ 96982 w 3241964"/>
              <a:gd name="connsiteY22" fmla="*/ 1634837 h 2258291"/>
              <a:gd name="connsiteX23" fmla="*/ 83128 w 3241964"/>
              <a:gd name="connsiteY23" fmla="*/ 1676400 h 2258291"/>
              <a:gd name="connsiteX24" fmla="*/ 0 w 3241964"/>
              <a:gd name="connsiteY24" fmla="*/ 1787237 h 2258291"/>
              <a:gd name="connsiteX25" fmla="*/ 27710 w 3241964"/>
              <a:gd name="connsiteY25" fmla="*/ 1967346 h 2258291"/>
              <a:gd name="connsiteX26" fmla="*/ 55419 w 3241964"/>
              <a:gd name="connsiteY26" fmla="*/ 2008909 h 2258291"/>
              <a:gd name="connsiteX27" fmla="*/ 83128 w 3241964"/>
              <a:gd name="connsiteY27" fmla="*/ 2105891 h 2258291"/>
              <a:gd name="connsiteX28" fmla="*/ 110837 w 3241964"/>
              <a:gd name="connsiteY28" fmla="*/ 2230582 h 2258291"/>
              <a:gd name="connsiteX29" fmla="*/ 152400 w 3241964"/>
              <a:gd name="connsiteY29" fmla="*/ 2258291 h 2258291"/>
              <a:gd name="connsiteX30" fmla="*/ 471055 w 3241964"/>
              <a:gd name="connsiteY30" fmla="*/ 2244437 h 2258291"/>
              <a:gd name="connsiteX31" fmla="*/ 568037 w 3241964"/>
              <a:gd name="connsiteY31" fmla="*/ 2230582 h 2258291"/>
              <a:gd name="connsiteX32" fmla="*/ 748146 w 3241964"/>
              <a:gd name="connsiteY32" fmla="*/ 2216727 h 2258291"/>
              <a:gd name="connsiteX33" fmla="*/ 858982 w 3241964"/>
              <a:gd name="connsiteY33" fmla="*/ 2189018 h 2258291"/>
              <a:gd name="connsiteX34" fmla="*/ 872837 w 3241964"/>
              <a:gd name="connsiteY34" fmla="*/ 2133600 h 2258291"/>
              <a:gd name="connsiteX35" fmla="*/ 914400 w 3241964"/>
              <a:gd name="connsiteY35" fmla="*/ 2105891 h 2258291"/>
              <a:gd name="connsiteX36" fmla="*/ 997528 w 3241964"/>
              <a:gd name="connsiteY36" fmla="*/ 2078182 h 2258291"/>
              <a:gd name="connsiteX37" fmla="*/ 1066800 w 3241964"/>
              <a:gd name="connsiteY37" fmla="*/ 2050473 h 2258291"/>
              <a:gd name="connsiteX38" fmla="*/ 1136073 w 3241964"/>
              <a:gd name="connsiteY38" fmla="*/ 2036618 h 2258291"/>
              <a:gd name="connsiteX39" fmla="*/ 1191491 w 3241964"/>
              <a:gd name="connsiteY39" fmla="*/ 2022764 h 2258291"/>
              <a:gd name="connsiteX40" fmla="*/ 1343891 w 3241964"/>
              <a:gd name="connsiteY40" fmla="*/ 1995055 h 2258291"/>
              <a:gd name="connsiteX41" fmla="*/ 1399310 w 3241964"/>
              <a:gd name="connsiteY41" fmla="*/ 1981200 h 2258291"/>
              <a:gd name="connsiteX42" fmla="*/ 1440873 w 3241964"/>
              <a:gd name="connsiteY42" fmla="*/ 1967346 h 2258291"/>
              <a:gd name="connsiteX43" fmla="*/ 1828800 w 3241964"/>
              <a:gd name="connsiteY43" fmla="*/ 1953491 h 2258291"/>
              <a:gd name="connsiteX44" fmla="*/ 2022764 w 3241964"/>
              <a:gd name="connsiteY44" fmla="*/ 1925782 h 2258291"/>
              <a:gd name="connsiteX45" fmla="*/ 2078182 w 3241964"/>
              <a:gd name="connsiteY45" fmla="*/ 1911927 h 2258291"/>
              <a:gd name="connsiteX46" fmla="*/ 2258291 w 3241964"/>
              <a:gd name="connsiteY46" fmla="*/ 1898073 h 2258291"/>
              <a:gd name="connsiteX47" fmla="*/ 2618510 w 3241964"/>
              <a:gd name="connsiteY47" fmla="*/ 1925782 h 2258291"/>
              <a:gd name="connsiteX48" fmla="*/ 2660073 w 3241964"/>
              <a:gd name="connsiteY48" fmla="*/ 1939637 h 2258291"/>
              <a:gd name="connsiteX49" fmla="*/ 2701637 w 3241964"/>
              <a:gd name="connsiteY49" fmla="*/ 1967346 h 2258291"/>
              <a:gd name="connsiteX50" fmla="*/ 2812473 w 3241964"/>
              <a:gd name="connsiteY50" fmla="*/ 1953491 h 2258291"/>
              <a:gd name="connsiteX51" fmla="*/ 2854037 w 3241964"/>
              <a:gd name="connsiteY51" fmla="*/ 1939637 h 2258291"/>
              <a:gd name="connsiteX52" fmla="*/ 3241964 w 3241964"/>
              <a:gd name="connsiteY52" fmla="*/ 1925782 h 2258291"/>
              <a:gd name="connsiteX53" fmla="*/ 3228110 w 3241964"/>
              <a:gd name="connsiteY53" fmla="*/ 1814946 h 2258291"/>
              <a:gd name="connsiteX54" fmla="*/ 3214255 w 3241964"/>
              <a:gd name="connsiteY54" fmla="*/ 1773382 h 2258291"/>
              <a:gd name="connsiteX55" fmla="*/ 2992582 w 3241964"/>
              <a:gd name="connsiteY55" fmla="*/ 1731818 h 2258291"/>
              <a:gd name="connsiteX56" fmla="*/ 2798619 w 3241964"/>
              <a:gd name="connsiteY56" fmla="*/ 1690255 h 2258291"/>
              <a:gd name="connsiteX57" fmla="*/ 2563091 w 3241964"/>
              <a:gd name="connsiteY57" fmla="*/ 1717964 h 2258291"/>
              <a:gd name="connsiteX58" fmla="*/ 2479964 w 3241964"/>
              <a:gd name="connsiteY58" fmla="*/ 1745673 h 2258291"/>
              <a:gd name="connsiteX59" fmla="*/ 2438400 w 3241964"/>
              <a:gd name="connsiteY59" fmla="*/ 1759527 h 2258291"/>
              <a:gd name="connsiteX60" fmla="*/ 2147455 w 3241964"/>
              <a:gd name="connsiteY60" fmla="*/ 1731818 h 2258291"/>
              <a:gd name="connsiteX61" fmla="*/ 2078182 w 3241964"/>
              <a:gd name="connsiteY61" fmla="*/ 1717964 h 2258291"/>
              <a:gd name="connsiteX62" fmla="*/ 1981200 w 3241964"/>
              <a:gd name="connsiteY62" fmla="*/ 1704109 h 2258291"/>
              <a:gd name="connsiteX63" fmla="*/ 1939637 w 3241964"/>
              <a:gd name="connsiteY63" fmla="*/ 1690255 h 2258291"/>
              <a:gd name="connsiteX64" fmla="*/ 1690255 w 3241964"/>
              <a:gd name="connsiteY64" fmla="*/ 1662546 h 2258291"/>
              <a:gd name="connsiteX65" fmla="*/ 1579419 w 3241964"/>
              <a:gd name="connsiteY65" fmla="*/ 1648691 h 2258291"/>
              <a:gd name="connsiteX66" fmla="*/ 1524000 w 3241964"/>
              <a:gd name="connsiteY66" fmla="*/ 1634837 h 2258291"/>
              <a:gd name="connsiteX67" fmla="*/ 1482437 w 3241964"/>
              <a:gd name="connsiteY67" fmla="*/ 1620982 h 2258291"/>
              <a:gd name="connsiteX68" fmla="*/ 1039091 w 3241964"/>
              <a:gd name="connsiteY68" fmla="*/ 1607127 h 2258291"/>
              <a:gd name="connsiteX69" fmla="*/ 983673 w 3241964"/>
              <a:gd name="connsiteY69" fmla="*/ 1593273 h 2258291"/>
              <a:gd name="connsiteX70" fmla="*/ 872837 w 3241964"/>
              <a:gd name="connsiteY70" fmla="*/ 1579418 h 2258291"/>
              <a:gd name="connsiteX71" fmla="*/ 858982 w 3241964"/>
              <a:gd name="connsiteY71" fmla="*/ 1537855 h 2258291"/>
              <a:gd name="connsiteX72" fmla="*/ 886691 w 3241964"/>
              <a:gd name="connsiteY72" fmla="*/ 1454727 h 2258291"/>
              <a:gd name="connsiteX73" fmla="*/ 1025237 w 3241964"/>
              <a:gd name="connsiteY73" fmla="*/ 1357746 h 2258291"/>
              <a:gd name="connsiteX74" fmla="*/ 1066800 w 3241964"/>
              <a:gd name="connsiteY74" fmla="*/ 1316182 h 2258291"/>
              <a:gd name="connsiteX75" fmla="*/ 1122219 w 3241964"/>
              <a:gd name="connsiteY75" fmla="*/ 1288473 h 2258291"/>
              <a:gd name="connsiteX76" fmla="*/ 1163782 w 3241964"/>
              <a:gd name="connsiteY76" fmla="*/ 1260764 h 2258291"/>
              <a:gd name="connsiteX77" fmla="*/ 1205346 w 3241964"/>
              <a:gd name="connsiteY77" fmla="*/ 1246909 h 2258291"/>
              <a:gd name="connsiteX78" fmla="*/ 1288473 w 3241964"/>
              <a:gd name="connsiteY78" fmla="*/ 1191491 h 2258291"/>
              <a:gd name="connsiteX79" fmla="*/ 1357746 w 3241964"/>
              <a:gd name="connsiteY79" fmla="*/ 1122218 h 2258291"/>
              <a:gd name="connsiteX80" fmla="*/ 1413164 w 3241964"/>
              <a:gd name="connsiteY80" fmla="*/ 1039091 h 2258291"/>
              <a:gd name="connsiteX81" fmla="*/ 1468582 w 3241964"/>
              <a:gd name="connsiteY81" fmla="*/ 955964 h 2258291"/>
              <a:gd name="connsiteX82" fmla="*/ 1537855 w 3241964"/>
              <a:gd name="connsiteY82" fmla="*/ 858982 h 2258291"/>
              <a:gd name="connsiteX83" fmla="*/ 1579419 w 3241964"/>
              <a:gd name="connsiteY83" fmla="*/ 817418 h 2258291"/>
              <a:gd name="connsiteX84" fmla="*/ 1634837 w 3241964"/>
              <a:gd name="connsiteY84" fmla="*/ 720437 h 2258291"/>
              <a:gd name="connsiteX85" fmla="*/ 1648691 w 3241964"/>
              <a:gd name="connsiteY85" fmla="*/ 678873 h 2258291"/>
              <a:gd name="connsiteX86" fmla="*/ 1745673 w 3241964"/>
              <a:gd name="connsiteY86" fmla="*/ 568037 h 2258291"/>
              <a:gd name="connsiteX87" fmla="*/ 1759528 w 3241964"/>
              <a:gd name="connsiteY87" fmla="*/ 526473 h 2258291"/>
              <a:gd name="connsiteX88" fmla="*/ 1856510 w 3241964"/>
              <a:gd name="connsiteY88" fmla="*/ 457200 h 2258291"/>
              <a:gd name="connsiteX89" fmla="*/ 1911928 w 3241964"/>
              <a:gd name="connsiteY89" fmla="*/ 387927 h 2258291"/>
              <a:gd name="connsiteX90" fmla="*/ 1939637 w 3241964"/>
              <a:gd name="connsiteY90" fmla="*/ 346364 h 2258291"/>
              <a:gd name="connsiteX91" fmla="*/ 1981200 w 3241964"/>
              <a:gd name="connsiteY91" fmla="*/ 249382 h 2258291"/>
              <a:gd name="connsiteX92" fmla="*/ 2008910 w 3241964"/>
              <a:gd name="connsiteY92" fmla="*/ 152400 h 2258291"/>
              <a:gd name="connsiteX93" fmla="*/ 2022764 w 3241964"/>
              <a:gd name="connsiteY93" fmla="*/ 110837 h 2258291"/>
              <a:gd name="connsiteX94" fmla="*/ 1981200 w 3241964"/>
              <a:gd name="connsiteY94" fmla="*/ 27709 h 2258291"/>
              <a:gd name="connsiteX95" fmla="*/ 1898073 w 3241964"/>
              <a:gd name="connsiteY95" fmla="*/ 0 h 2258291"/>
              <a:gd name="connsiteX96" fmla="*/ 1842655 w 3241964"/>
              <a:gd name="connsiteY96" fmla="*/ 13855 h 2258291"/>
              <a:gd name="connsiteX97" fmla="*/ 1856510 w 3241964"/>
              <a:gd name="connsiteY97" fmla="*/ 41564 h 225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241964" h="2258291">
                <a:moveTo>
                  <a:pt x="1856510" y="41564"/>
                </a:moveTo>
                <a:lnTo>
                  <a:pt x="1856510" y="41564"/>
                </a:lnTo>
                <a:cubicBezTo>
                  <a:pt x="1824183" y="64655"/>
                  <a:pt x="1783750" y="79348"/>
                  <a:pt x="1759528" y="110837"/>
                </a:cubicBezTo>
                <a:cubicBezTo>
                  <a:pt x="1735470" y="142112"/>
                  <a:pt x="1731235" y="184514"/>
                  <a:pt x="1717964" y="221673"/>
                </a:cubicBezTo>
                <a:cubicBezTo>
                  <a:pt x="1698205" y="276998"/>
                  <a:pt x="1684494" y="339337"/>
                  <a:pt x="1648691" y="387927"/>
                </a:cubicBezTo>
                <a:cubicBezTo>
                  <a:pt x="1615782" y="432589"/>
                  <a:pt x="1479750" y="594822"/>
                  <a:pt x="1413164" y="651164"/>
                </a:cubicBezTo>
                <a:cubicBezTo>
                  <a:pt x="1363527" y="693164"/>
                  <a:pt x="1294052" y="728713"/>
                  <a:pt x="1246910" y="775855"/>
                </a:cubicBezTo>
                <a:cubicBezTo>
                  <a:pt x="1197435" y="825330"/>
                  <a:pt x="1207151" y="865458"/>
                  <a:pt x="1122219" y="886691"/>
                </a:cubicBezTo>
                <a:cubicBezTo>
                  <a:pt x="1085273" y="895927"/>
                  <a:pt x="1047510" y="902357"/>
                  <a:pt x="1011382" y="914400"/>
                </a:cubicBezTo>
                <a:cubicBezTo>
                  <a:pt x="997528" y="919018"/>
                  <a:pt x="983987" y="924713"/>
                  <a:pt x="969819" y="928255"/>
                </a:cubicBezTo>
                <a:cubicBezTo>
                  <a:pt x="946974" y="933966"/>
                  <a:pt x="923637" y="937491"/>
                  <a:pt x="900546" y="942109"/>
                </a:cubicBezTo>
                <a:cubicBezTo>
                  <a:pt x="833043" y="987110"/>
                  <a:pt x="879734" y="964195"/>
                  <a:pt x="775855" y="983673"/>
                </a:cubicBezTo>
                <a:cubicBezTo>
                  <a:pt x="547861" y="1026422"/>
                  <a:pt x="715806" y="1006149"/>
                  <a:pt x="429491" y="1025237"/>
                </a:cubicBezTo>
                <a:cubicBezTo>
                  <a:pt x="393100" y="1079822"/>
                  <a:pt x="393856" y="1070790"/>
                  <a:pt x="374073" y="1149927"/>
                </a:cubicBezTo>
                <a:cubicBezTo>
                  <a:pt x="369455" y="1168400"/>
                  <a:pt x="367720" y="1187844"/>
                  <a:pt x="360219" y="1205346"/>
                </a:cubicBezTo>
                <a:cubicBezTo>
                  <a:pt x="353660" y="1220651"/>
                  <a:pt x="339957" y="1232016"/>
                  <a:pt x="332510" y="1246909"/>
                </a:cubicBezTo>
                <a:cubicBezTo>
                  <a:pt x="321388" y="1269153"/>
                  <a:pt x="321177" y="1297465"/>
                  <a:pt x="304800" y="1316182"/>
                </a:cubicBezTo>
                <a:cubicBezTo>
                  <a:pt x="287068" y="1336448"/>
                  <a:pt x="258363" y="1343474"/>
                  <a:pt x="235528" y="1357746"/>
                </a:cubicBezTo>
                <a:cubicBezTo>
                  <a:pt x="221408" y="1366571"/>
                  <a:pt x="207819" y="1376219"/>
                  <a:pt x="193964" y="1385455"/>
                </a:cubicBezTo>
                <a:cubicBezTo>
                  <a:pt x="184728" y="1399309"/>
                  <a:pt x="173018" y="1411802"/>
                  <a:pt x="166255" y="1427018"/>
                </a:cubicBezTo>
                <a:cubicBezTo>
                  <a:pt x="154392" y="1453709"/>
                  <a:pt x="147783" y="1482437"/>
                  <a:pt x="138546" y="1510146"/>
                </a:cubicBezTo>
                <a:lnTo>
                  <a:pt x="110837" y="1593273"/>
                </a:lnTo>
                <a:lnTo>
                  <a:pt x="96982" y="1634837"/>
                </a:lnTo>
                <a:cubicBezTo>
                  <a:pt x="92364" y="1648691"/>
                  <a:pt x="91229" y="1664249"/>
                  <a:pt x="83128" y="1676400"/>
                </a:cubicBezTo>
                <a:cubicBezTo>
                  <a:pt x="20464" y="1770396"/>
                  <a:pt x="51258" y="1735979"/>
                  <a:pt x="0" y="1787237"/>
                </a:cubicBezTo>
                <a:cubicBezTo>
                  <a:pt x="3974" y="1826975"/>
                  <a:pt x="2744" y="1917415"/>
                  <a:pt x="27710" y="1967346"/>
                </a:cubicBezTo>
                <a:cubicBezTo>
                  <a:pt x="35157" y="1982239"/>
                  <a:pt x="46183" y="1995055"/>
                  <a:pt x="55419" y="2008909"/>
                </a:cubicBezTo>
                <a:cubicBezTo>
                  <a:pt x="68621" y="2048517"/>
                  <a:pt x="74431" y="2062408"/>
                  <a:pt x="83128" y="2105891"/>
                </a:cubicBezTo>
                <a:cubicBezTo>
                  <a:pt x="83308" y="2106793"/>
                  <a:pt x="96455" y="2212605"/>
                  <a:pt x="110837" y="2230582"/>
                </a:cubicBezTo>
                <a:cubicBezTo>
                  <a:pt x="121239" y="2243584"/>
                  <a:pt x="138546" y="2249055"/>
                  <a:pt x="152400" y="2258291"/>
                </a:cubicBezTo>
                <a:cubicBezTo>
                  <a:pt x="258618" y="2253673"/>
                  <a:pt x="364972" y="2251509"/>
                  <a:pt x="471055" y="2244437"/>
                </a:cubicBezTo>
                <a:cubicBezTo>
                  <a:pt x="503638" y="2242265"/>
                  <a:pt x="535544" y="2233831"/>
                  <a:pt x="568037" y="2230582"/>
                </a:cubicBezTo>
                <a:cubicBezTo>
                  <a:pt x="627952" y="2224590"/>
                  <a:pt x="688110" y="2221345"/>
                  <a:pt x="748146" y="2216727"/>
                </a:cubicBezTo>
                <a:cubicBezTo>
                  <a:pt x="785091" y="2207491"/>
                  <a:pt x="827296" y="2210142"/>
                  <a:pt x="858982" y="2189018"/>
                </a:cubicBezTo>
                <a:cubicBezTo>
                  <a:pt x="874825" y="2178456"/>
                  <a:pt x="862275" y="2149443"/>
                  <a:pt x="872837" y="2133600"/>
                </a:cubicBezTo>
                <a:cubicBezTo>
                  <a:pt x="882073" y="2119746"/>
                  <a:pt x="899184" y="2112654"/>
                  <a:pt x="914400" y="2105891"/>
                </a:cubicBezTo>
                <a:cubicBezTo>
                  <a:pt x="941091" y="2094028"/>
                  <a:pt x="970409" y="2089030"/>
                  <a:pt x="997528" y="2078182"/>
                </a:cubicBezTo>
                <a:cubicBezTo>
                  <a:pt x="1020619" y="2068946"/>
                  <a:pt x="1042979" y="2057619"/>
                  <a:pt x="1066800" y="2050473"/>
                </a:cubicBezTo>
                <a:cubicBezTo>
                  <a:pt x="1089355" y="2043706"/>
                  <a:pt x="1113085" y="2041726"/>
                  <a:pt x="1136073" y="2036618"/>
                </a:cubicBezTo>
                <a:cubicBezTo>
                  <a:pt x="1154661" y="2032487"/>
                  <a:pt x="1172820" y="2026498"/>
                  <a:pt x="1191491" y="2022764"/>
                </a:cubicBezTo>
                <a:cubicBezTo>
                  <a:pt x="1242121" y="2012638"/>
                  <a:pt x="1293261" y="2005181"/>
                  <a:pt x="1343891" y="1995055"/>
                </a:cubicBezTo>
                <a:cubicBezTo>
                  <a:pt x="1362563" y="1991321"/>
                  <a:pt x="1381001" y="1986431"/>
                  <a:pt x="1399310" y="1981200"/>
                </a:cubicBezTo>
                <a:cubicBezTo>
                  <a:pt x="1413352" y="1977188"/>
                  <a:pt x="1426300" y="1968286"/>
                  <a:pt x="1440873" y="1967346"/>
                </a:cubicBezTo>
                <a:cubicBezTo>
                  <a:pt x="1569996" y="1959015"/>
                  <a:pt x="1699491" y="1958109"/>
                  <a:pt x="1828800" y="1953491"/>
                </a:cubicBezTo>
                <a:cubicBezTo>
                  <a:pt x="1955097" y="1921919"/>
                  <a:pt x="1802262" y="1957283"/>
                  <a:pt x="2022764" y="1925782"/>
                </a:cubicBezTo>
                <a:cubicBezTo>
                  <a:pt x="2041614" y="1923089"/>
                  <a:pt x="2059271" y="1914152"/>
                  <a:pt x="2078182" y="1911927"/>
                </a:cubicBezTo>
                <a:cubicBezTo>
                  <a:pt x="2137983" y="1904892"/>
                  <a:pt x="2198255" y="1902691"/>
                  <a:pt x="2258291" y="1898073"/>
                </a:cubicBezTo>
                <a:cubicBezTo>
                  <a:pt x="2362202" y="1903542"/>
                  <a:pt x="2505877" y="1903255"/>
                  <a:pt x="2618510" y="1925782"/>
                </a:cubicBezTo>
                <a:cubicBezTo>
                  <a:pt x="2632830" y="1928646"/>
                  <a:pt x="2647011" y="1933106"/>
                  <a:pt x="2660073" y="1939637"/>
                </a:cubicBezTo>
                <a:cubicBezTo>
                  <a:pt x="2674966" y="1947084"/>
                  <a:pt x="2687782" y="1958110"/>
                  <a:pt x="2701637" y="1967346"/>
                </a:cubicBezTo>
                <a:cubicBezTo>
                  <a:pt x="2738582" y="1962728"/>
                  <a:pt x="2775841" y="1960151"/>
                  <a:pt x="2812473" y="1953491"/>
                </a:cubicBezTo>
                <a:cubicBezTo>
                  <a:pt x="2826841" y="1950879"/>
                  <a:pt x="2839463" y="1940577"/>
                  <a:pt x="2854037" y="1939637"/>
                </a:cubicBezTo>
                <a:cubicBezTo>
                  <a:pt x="2983160" y="1931307"/>
                  <a:pt x="3112655" y="1930400"/>
                  <a:pt x="3241964" y="1925782"/>
                </a:cubicBezTo>
                <a:cubicBezTo>
                  <a:pt x="3237346" y="1888837"/>
                  <a:pt x="3234770" y="1851578"/>
                  <a:pt x="3228110" y="1814946"/>
                </a:cubicBezTo>
                <a:cubicBezTo>
                  <a:pt x="3225498" y="1800577"/>
                  <a:pt x="3226139" y="1781870"/>
                  <a:pt x="3214255" y="1773382"/>
                </a:cubicBezTo>
                <a:cubicBezTo>
                  <a:pt x="3165955" y="1738882"/>
                  <a:pt x="3034883" y="1736048"/>
                  <a:pt x="2992582" y="1731818"/>
                </a:cubicBezTo>
                <a:cubicBezTo>
                  <a:pt x="2854494" y="1697296"/>
                  <a:pt x="2919310" y="1710369"/>
                  <a:pt x="2798619" y="1690255"/>
                </a:cubicBezTo>
                <a:cubicBezTo>
                  <a:pt x="2680201" y="1699364"/>
                  <a:pt x="2651413" y="1691467"/>
                  <a:pt x="2563091" y="1717964"/>
                </a:cubicBezTo>
                <a:cubicBezTo>
                  <a:pt x="2535115" y="1726357"/>
                  <a:pt x="2507673" y="1736437"/>
                  <a:pt x="2479964" y="1745673"/>
                </a:cubicBezTo>
                <a:lnTo>
                  <a:pt x="2438400" y="1759527"/>
                </a:lnTo>
                <a:cubicBezTo>
                  <a:pt x="2358079" y="1752834"/>
                  <a:pt x="2231453" y="1743818"/>
                  <a:pt x="2147455" y="1731818"/>
                </a:cubicBezTo>
                <a:cubicBezTo>
                  <a:pt x="2124143" y="1728488"/>
                  <a:pt x="2101410" y="1721835"/>
                  <a:pt x="2078182" y="1717964"/>
                </a:cubicBezTo>
                <a:cubicBezTo>
                  <a:pt x="2045971" y="1712595"/>
                  <a:pt x="2013527" y="1708727"/>
                  <a:pt x="1981200" y="1704109"/>
                </a:cubicBezTo>
                <a:cubicBezTo>
                  <a:pt x="1967346" y="1699491"/>
                  <a:pt x="1953957" y="1693119"/>
                  <a:pt x="1939637" y="1690255"/>
                </a:cubicBezTo>
                <a:cubicBezTo>
                  <a:pt x="1863165" y="1674961"/>
                  <a:pt x="1764260" y="1670336"/>
                  <a:pt x="1690255" y="1662546"/>
                </a:cubicBezTo>
                <a:cubicBezTo>
                  <a:pt x="1653227" y="1658648"/>
                  <a:pt x="1616145" y="1654812"/>
                  <a:pt x="1579419" y="1648691"/>
                </a:cubicBezTo>
                <a:cubicBezTo>
                  <a:pt x="1560637" y="1645561"/>
                  <a:pt x="1542309" y="1640068"/>
                  <a:pt x="1524000" y="1634837"/>
                </a:cubicBezTo>
                <a:cubicBezTo>
                  <a:pt x="1509958" y="1630825"/>
                  <a:pt x="1497017" y="1621815"/>
                  <a:pt x="1482437" y="1620982"/>
                </a:cubicBezTo>
                <a:cubicBezTo>
                  <a:pt x="1334824" y="1612547"/>
                  <a:pt x="1186873" y="1611745"/>
                  <a:pt x="1039091" y="1607127"/>
                </a:cubicBezTo>
                <a:cubicBezTo>
                  <a:pt x="1020618" y="1602509"/>
                  <a:pt x="1002455" y="1596403"/>
                  <a:pt x="983673" y="1593273"/>
                </a:cubicBezTo>
                <a:cubicBezTo>
                  <a:pt x="946947" y="1587152"/>
                  <a:pt x="906861" y="1594540"/>
                  <a:pt x="872837" y="1579418"/>
                </a:cubicBezTo>
                <a:cubicBezTo>
                  <a:pt x="859492" y="1573487"/>
                  <a:pt x="863600" y="1551709"/>
                  <a:pt x="858982" y="1537855"/>
                </a:cubicBezTo>
                <a:cubicBezTo>
                  <a:pt x="868218" y="1510146"/>
                  <a:pt x="862763" y="1471477"/>
                  <a:pt x="886691" y="1454727"/>
                </a:cubicBezTo>
                <a:cubicBezTo>
                  <a:pt x="932873" y="1422400"/>
                  <a:pt x="985376" y="1397608"/>
                  <a:pt x="1025237" y="1357746"/>
                </a:cubicBezTo>
                <a:cubicBezTo>
                  <a:pt x="1039091" y="1343891"/>
                  <a:pt x="1050856" y="1327570"/>
                  <a:pt x="1066800" y="1316182"/>
                </a:cubicBezTo>
                <a:cubicBezTo>
                  <a:pt x="1083606" y="1304177"/>
                  <a:pt x="1104287" y="1298720"/>
                  <a:pt x="1122219" y="1288473"/>
                </a:cubicBezTo>
                <a:cubicBezTo>
                  <a:pt x="1136676" y="1280212"/>
                  <a:pt x="1148889" y="1268211"/>
                  <a:pt x="1163782" y="1260764"/>
                </a:cubicBezTo>
                <a:cubicBezTo>
                  <a:pt x="1176844" y="1254233"/>
                  <a:pt x="1192580" y="1254001"/>
                  <a:pt x="1205346" y="1246909"/>
                </a:cubicBezTo>
                <a:cubicBezTo>
                  <a:pt x="1234457" y="1230736"/>
                  <a:pt x="1288473" y="1191491"/>
                  <a:pt x="1288473" y="1191491"/>
                </a:cubicBezTo>
                <a:cubicBezTo>
                  <a:pt x="1399305" y="1025241"/>
                  <a:pt x="1228440" y="1269995"/>
                  <a:pt x="1357746" y="1122218"/>
                </a:cubicBezTo>
                <a:cubicBezTo>
                  <a:pt x="1379676" y="1097156"/>
                  <a:pt x="1394691" y="1066800"/>
                  <a:pt x="1413164" y="1039091"/>
                </a:cubicBezTo>
                <a:lnTo>
                  <a:pt x="1468582" y="955964"/>
                </a:lnTo>
                <a:cubicBezTo>
                  <a:pt x="1490514" y="923066"/>
                  <a:pt x="1512073" y="889060"/>
                  <a:pt x="1537855" y="858982"/>
                </a:cubicBezTo>
                <a:cubicBezTo>
                  <a:pt x="1550606" y="844106"/>
                  <a:pt x="1565564" y="831273"/>
                  <a:pt x="1579419" y="817418"/>
                </a:cubicBezTo>
                <a:cubicBezTo>
                  <a:pt x="1611184" y="722119"/>
                  <a:pt x="1567735" y="837866"/>
                  <a:pt x="1634837" y="720437"/>
                </a:cubicBezTo>
                <a:cubicBezTo>
                  <a:pt x="1642083" y="707757"/>
                  <a:pt x="1641599" y="691639"/>
                  <a:pt x="1648691" y="678873"/>
                </a:cubicBezTo>
                <a:cubicBezTo>
                  <a:pt x="1696230" y="593303"/>
                  <a:pt x="1684959" y="608514"/>
                  <a:pt x="1745673" y="568037"/>
                </a:cubicBezTo>
                <a:cubicBezTo>
                  <a:pt x="1750291" y="554182"/>
                  <a:pt x="1751427" y="538624"/>
                  <a:pt x="1759528" y="526473"/>
                </a:cubicBezTo>
                <a:cubicBezTo>
                  <a:pt x="1787613" y="484346"/>
                  <a:pt x="1813168" y="478871"/>
                  <a:pt x="1856510" y="457200"/>
                </a:cubicBezTo>
                <a:cubicBezTo>
                  <a:pt x="1941794" y="329275"/>
                  <a:pt x="1832962" y="486635"/>
                  <a:pt x="1911928" y="387927"/>
                </a:cubicBezTo>
                <a:cubicBezTo>
                  <a:pt x="1922330" y="374925"/>
                  <a:pt x="1930401" y="360218"/>
                  <a:pt x="1939637" y="346364"/>
                </a:cubicBezTo>
                <a:cubicBezTo>
                  <a:pt x="1972124" y="248898"/>
                  <a:pt x="1929845" y="369210"/>
                  <a:pt x="1981200" y="249382"/>
                </a:cubicBezTo>
                <a:cubicBezTo>
                  <a:pt x="1995436" y="216164"/>
                  <a:pt x="1998866" y="187552"/>
                  <a:pt x="2008910" y="152400"/>
                </a:cubicBezTo>
                <a:cubicBezTo>
                  <a:pt x="2012922" y="138358"/>
                  <a:pt x="2018146" y="124691"/>
                  <a:pt x="2022764" y="110837"/>
                </a:cubicBezTo>
                <a:cubicBezTo>
                  <a:pt x="2014315" y="77041"/>
                  <a:pt x="2016493" y="45355"/>
                  <a:pt x="1981200" y="27709"/>
                </a:cubicBezTo>
                <a:cubicBezTo>
                  <a:pt x="1955076" y="14647"/>
                  <a:pt x="1898073" y="0"/>
                  <a:pt x="1898073" y="0"/>
                </a:cubicBezTo>
                <a:cubicBezTo>
                  <a:pt x="1879600" y="4618"/>
                  <a:pt x="1854845" y="-773"/>
                  <a:pt x="1842655" y="13855"/>
                </a:cubicBezTo>
                <a:cubicBezTo>
                  <a:pt x="1827580" y="31945"/>
                  <a:pt x="1854201" y="36946"/>
                  <a:pt x="1856510" y="4156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002398" y="739021"/>
            <a:ext cx="34496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174881" y="990600"/>
            <a:ext cx="0" cy="3048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788727" y="1274618"/>
            <a:ext cx="381000" cy="3810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1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19800" y="2081645"/>
            <a:ext cx="381000" cy="3810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410200" y="2673771"/>
            <a:ext cx="381000" cy="3810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C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89702" y="2819322"/>
            <a:ext cx="381000" cy="3810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7790417" y="2781222"/>
            <a:ext cx="381000" cy="3810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4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7324905" y="1676406"/>
            <a:ext cx="461665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Space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791200" y="3505200"/>
            <a:ext cx="3352799" cy="3352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Full-pool sampling</a:t>
            </a:r>
          </a:p>
          <a:p>
            <a:pPr marL="274320" lvl="1" indent="0">
              <a:buNone/>
            </a:pPr>
            <a:r>
              <a:rPr lang="en-US" dirty="0" smtClean="0"/>
              <a:t>Multiple depths x sites x times</a:t>
            </a:r>
          </a:p>
          <a:p>
            <a:pPr lvl="1"/>
            <a:r>
              <a:rPr lang="en-US" dirty="0" smtClean="0"/>
              <a:t>Chemistry, light, T°, conductivity, pH, </a:t>
            </a:r>
            <a:r>
              <a:rPr lang="en-US" dirty="0" err="1" smtClean="0"/>
              <a:t>Chl</a:t>
            </a:r>
            <a:r>
              <a:rPr lang="en-US" dirty="0" smtClean="0"/>
              <a:t> </a:t>
            </a:r>
            <a:r>
              <a:rPr lang="el-GR" dirty="0" smtClean="0"/>
              <a:t>α</a:t>
            </a:r>
            <a:r>
              <a:rPr lang="en-US" dirty="0" smtClean="0"/>
              <a:t>, phytoplankton, zooplankton, invertebrates, fish (fin clips) </a:t>
            </a:r>
          </a:p>
          <a:p>
            <a:r>
              <a:rPr lang="en-US" dirty="0" smtClean="0"/>
              <a:t>Drawdown sampling</a:t>
            </a:r>
          </a:p>
          <a:p>
            <a:pPr lvl="1"/>
            <a:r>
              <a:rPr lang="en-US" dirty="0" smtClean="0"/>
              <a:t>Outflow water chemistry</a:t>
            </a:r>
            <a:endParaRPr lang="en-US" dirty="0"/>
          </a:p>
        </p:txBody>
      </p:sp>
      <p:sp>
        <p:nvSpPr>
          <p:cNvPr id="6" name="AutoShape 2" descr="Displaying reservoirs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6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144869"/>
              </p:ext>
            </p:extLst>
          </p:nvPr>
        </p:nvGraphicFramePr>
        <p:xfrm>
          <a:off x="762000" y="2826325"/>
          <a:ext cx="7658100" cy="1981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4525"/>
                <a:gridCol w="1914525"/>
                <a:gridCol w="1914525"/>
                <a:gridCol w="1914525"/>
              </a:tblGrid>
              <a:tr h="690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Month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Fall Creek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Hills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Creek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Lookout Point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453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May/June, 2014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976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July, 2014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843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August, 2014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light penetration in Fall Creek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Depth </a:t>
            </a:r>
            <a:r>
              <a:rPr lang="en-US" b="1" dirty="0" smtClean="0"/>
              <a:t>in feet </a:t>
            </a:r>
            <a:r>
              <a:rPr lang="en-US" dirty="0" smtClean="0"/>
              <a:t>where light is 10% of surface irradiance</a:t>
            </a:r>
          </a:p>
          <a:p>
            <a:pPr lvl="1"/>
            <a:r>
              <a:rPr lang="en-US" dirty="0" smtClean="0"/>
              <a:t>Influenced by suspended sediments, DOC and algae blooms</a:t>
            </a:r>
          </a:p>
        </p:txBody>
      </p:sp>
    </p:spTree>
    <p:extLst>
      <p:ext uri="{BB962C8B-B14F-4D97-AF65-F5344CB8AC3E}">
        <p14:creationId xmlns:p14="http://schemas.microsoft.com/office/powerpoint/2010/main" val="32679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0">
      <a:dk1>
        <a:sysClr val="windowText" lastClr="000000"/>
      </a:dk1>
      <a:lt1>
        <a:sysClr val="window" lastClr="FFFFFF"/>
      </a:lt1>
      <a:dk2>
        <a:srgbClr val="000000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7745</TotalTime>
  <Words>735</Words>
  <Application>Microsoft Office PowerPoint</Application>
  <PresentationFormat>On-screen Show (4:3)</PresentationFormat>
  <Paragraphs>230</Paragraphs>
  <Slides>24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Clarity</vt:lpstr>
      <vt:lpstr>What are the effects of deep drawdown at Fall Creek Reservoir?  PART 1:  Physical conditions and resource availability</vt:lpstr>
      <vt:lpstr>Physical Conditions and Resource Availability for Chinook Salmon</vt:lpstr>
      <vt:lpstr>Special Thanks to:</vt:lpstr>
      <vt:lpstr>PowerPoint Presentation</vt:lpstr>
      <vt:lpstr>PowerPoint Presentation</vt:lpstr>
      <vt:lpstr>2012 and 2013 Deep Drawdowns</vt:lpstr>
      <vt:lpstr>Project Timeline</vt:lpstr>
      <vt:lpstr>Sampling design</vt:lpstr>
      <vt:lpstr>Less light penetration in Fall Creek</vt:lpstr>
      <vt:lpstr>Less light penetration in Fall Creek</vt:lpstr>
      <vt:lpstr>Thermocline is shallower in Fall Creek</vt:lpstr>
      <vt:lpstr> Thermocline is shallower in Fall Creek</vt:lpstr>
      <vt:lpstr>Similar oxygen demand in June</vt:lpstr>
      <vt:lpstr>More oxygen demand in August</vt:lpstr>
      <vt:lpstr>Less abundant Daphnia in Fall Creek in June</vt:lpstr>
      <vt:lpstr>More abundant Daphnia in Fall Creek in August</vt:lpstr>
      <vt:lpstr>Findings in Fall Creek</vt:lpstr>
      <vt:lpstr>Bioenergetics in Reservoirs</vt:lpstr>
      <vt:lpstr>Modelling Chinook Salmon Consumption of Daphnia </vt:lpstr>
      <vt:lpstr>Parameters for BioE Modelling</vt:lpstr>
      <vt:lpstr>PowerPoint Presentation</vt:lpstr>
      <vt:lpstr>Fall Creek Daphnia Densities Change Through the Summer (# / m3)</vt:lpstr>
      <vt:lpstr>Potential tradeoffs of deep drawdown: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Chrissy</dc:creator>
  <cp:lastModifiedBy>writing</cp:lastModifiedBy>
  <cp:revision>131</cp:revision>
  <dcterms:created xsi:type="dcterms:W3CDTF">2014-01-24T21:09:39Z</dcterms:created>
  <dcterms:modified xsi:type="dcterms:W3CDTF">2015-02-11T15:20:09Z</dcterms:modified>
</cp:coreProperties>
</file>